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p:sldMasterIdLst>
    <p:sldMasterId id="2147483693" r:id="rId1"/>
  </p:sldMasterIdLst>
  <p:notesMasterIdLst>
    <p:notesMasterId r:id="rId24"/>
  </p:notesMasterIdLst>
  <p:sldIdLst>
    <p:sldId id="852" r:id="rId2"/>
    <p:sldId id="834" r:id="rId3"/>
    <p:sldId id="836" r:id="rId4"/>
    <p:sldId id="835" r:id="rId5"/>
    <p:sldId id="831" r:id="rId6"/>
    <p:sldId id="830" r:id="rId7"/>
    <p:sldId id="840" r:id="rId8"/>
    <p:sldId id="841" r:id="rId9"/>
    <p:sldId id="837" r:id="rId10"/>
    <p:sldId id="838" r:id="rId11"/>
    <p:sldId id="847" r:id="rId12"/>
    <p:sldId id="842" r:id="rId13"/>
    <p:sldId id="843" r:id="rId14"/>
    <p:sldId id="844" r:id="rId15"/>
    <p:sldId id="848" r:id="rId16"/>
    <p:sldId id="849" r:id="rId17"/>
    <p:sldId id="845" r:id="rId18"/>
    <p:sldId id="846" r:id="rId19"/>
    <p:sldId id="850" r:id="rId20"/>
    <p:sldId id="851" r:id="rId21"/>
    <p:sldId id="832" r:id="rId22"/>
    <p:sldId id="839" r:id="rId23"/>
  </p:sldIdLst>
  <p:sldSz cx="9906000" cy="6858000" type="A4"/>
  <p:notesSz cx="7099300" cy="10234613"/>
  <p:embeddedFontLst>
    <p:embeddedFont>
      <p:font typeface="Wingdings 3" panose="05040102010807070707" pitchFamily="18" charset="2"/>
      <p:regular r:id="rId25"/>
    </p:embeddedFont>
    <p:embeddedFont>
      <p:font typeface="ＭＳ Ｐゴシック" panose="020B0600070205080204" pitchFamily="34" charset="-128"/>
      <p:regular r:id="rId26"/>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3" orient="horz" pos="3906" userDrawn="1">
          <p15:clr>
            <a:srgbClr val="A4A3A4"/>
          </p15:clr>
        </p15:guide>
        <p15:guide id="4" orient="horz" pos="1888" userDrawn="1">
          <p15:clr>
            <a:srgbClr val="A4A3A4"/>
          </p15:clr>
        </p15:guide>
        <p15:guide id="5" pos="3908" userDrawn="1">
          <p15:clr>
            <a:srgbClr val="A4A3A4"/>
          </p15:clr>
        </p15:guide>
        <p15:guide id="6" orient="horz" pos="1388">
          <p15:clr>
            <a:srgbClr val="A4A3A4"/>
          </p15:clr>
        </p15:guide>
        <p15:guide id="7" pos="3120">
          <p15:clr>
            <a:srgbClr val="A4A3A4"/>
          </p15:clr>
        </p15:guide>
        <p15:guide id="8" pos="3175">
          <p15:clr>
            <a:srgbClr val="A4A3A4"/>
          </p15:clr>
        </p15:guide>
        <p15:guide id="9" pos="501">
          <p15:clr>
            <a:srgbClr val="A4A3A4"/>
          </p15:clr>
        </p15:guide>
        <p15:guide id="10" pos="59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F4C6C"/>
    <a:srgbClr val="6C97AE"/>
    <a:srgbClr val="8B5261"/>
    <a:srgbClr val="B7AD47"/>
    <a:srgbClr val="EB8667"/>
    <a:srgbClr val="BDBEBE"/>
    <a:srgbClr val="97BE0D"/>
    <a:srgbClr val="0FBE0D"/>
    <a:srgbClr val="009A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61" autoAdjust="0"/>
    <p:restoredTop sz="95377" autoAdjust="0"/>
  </p:normalViewPr>
  <p:slideViewPr>
    <p:cSldViewPr snapToGrid="0">
      <p:cViewPr varScale="1">
        <p:scale>
          <a:sx n="126" d="100"/>
          <a:sy n="126" d="100"/>
        </p:scale>
        <p:origin x="1008" y="132"/>
      </p:cViewPr>
      <p:guideLst>
        <p:guide pos="3840"/>
        <p:guide orient="horz" pos="3906"/>
        <p:guide orient="horz" pos="1888"/>
        <p:guide pos="3908"/>
        <p:guide orient="horz" pos="1388"/>
        <p:guide pos="3120"/>
        <p:guide pos="3175"/>
        <p:guide pos="501"/>
        <p:guide pos="5991"/>
      </p:guideLst>
    </p:cSldViewPr>
  </p:slideViewPr>
  <p:outlineViewPr>
    <p:cViewPr>
      <p:scale>
        <a:sx n="75" d="100"/>
        <a:sy n="75" d="100"/>
      </p:scale>
      <p:origin x="0" y="-595"/>
    </p:cViewPr>
  </p:outlin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image" Target="../media/image40.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 Id="rId5" Type="http://schemas.openxmlformats.org/officeDocument/2006/relationships/image" Target="../media/image14.emf"/><Relationship Id="rId4"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image" Target="../media/image15.emf"/><Relationship Id="rId5" Type="http://schemas.openxmlformats.org/officeDocument/2006/relationships/image" Target="../media/image19.emf"/><Relationship Id="rId4"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image" Target="../media/image23.emf"/><Relationship Id="rId4" Type="http://schemas.openxmlformats.org/officeDocument/2006/relationships/image" Target="../media/image26.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image" Target="../media/image27.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image" Target="../media/image3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image" Target="../media/image3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atin typeface="Arial" panose="020B0604020202020204" pitchFamily="34" charset="0"/>
              </a:defRPr>
            </a:lvl1pPr>
          </a:lstStyle>
          <a:p>
            <a:endParaRPr lang="en-GB" dirty="0"/>
          </a:p>
        </p:txBody>
      </p:sp>
      <p:sp>
        <p:nvSpPr>
          <p:cNvPr id="3" name="Datumsplatzhalt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atin typeface="Arial" panose="020B0604020202020204" pitchFamily="34" charset="0"/>
              </a:defRPr>
            </a:lvl1pPr>
          </a:lstStyle>
          <a:p>
            <a:fld id="{0BCB4AA5-8720-446D-8166-15C986B53A3E}" type="datetimeFigureOut">
              <a:rPr lang="en-GB" smtClean="0"/>
              <a:pPr/>
              <a:t>17/08/2016</a:t>
            </a:fld>
            <a:endParaRPr lang="en-GB" dirty="0"/>
          </a:p>
        </p:txBody>
      </p:sp>
      <p:sp>
        <p:nvSpPr>
          <p:cNvPr id="4" name="Folienbildplatzhalter 3"/>
          <p:cNvSpPr>
            <a:spLocks noGrp="1" noRot="1" noChangeAspect="1"/>
          </p:cNvSpPr>
          <p:nvPr>
            <p:ph type="sldImg" idx="2"/>
          </p:nvPr>
        </p:nvSpPr>
        <p:spPr>
          <a:xfrm>
            <a:off x="1055688" y="1279525"/>
            <a:ext cx="4987925" cy="3454400"/>
          </a:xfrm>
          <a:prstGeom prst="rect">
            <a:avLst/>
          </a:prstGeom>
          <a:noFill/>
          <a:ln w="12700">
            <a:solidFill>
              <a:prstClr val="black"/>
            </a:solidFill>
          </a:ln>
        </p:spPr>
        <p:txBody>
          <a:bodyPr vert="horz" lIns="99048" tIns="49524" rIns="99048" bIns="49524" rtlCol="0" anchor="ctr"/>
          <a:lstStyle/>
          <a:p>
            <a:endParaRPr lang="en-GB" dirty="0"/>
          </a:p>
        </p:txBody>
      </p:sp>
      <p:sp>
        <p:nvSpPr>
          <p:cNvPr id="5" name="Notizenplatzhalt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GB" dirty="0"/>
          </a:p>
        </p:txBody>
      </p:sp>
      <p:sp>
        <p:nvSpPr>
          <p:cNvPr id="6" name="Fußzeilenplatzhalt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atin typeface="Arial" panose="020B0604020202020204" pitchFamily="34" charset="0"/>
              </a:defRPr>
            </a:lvl1pPr>
          </a:lstStyle>
          <a:p>
            <a:endParaRPr lang="en-GB" dirty="0"/>
          </a:p>
        </p:txBody>
      </p:sp>
      <p:sp>
        <p:nvSpPr>
          <p:cNvPr id="7" name="Foliennummernplatzhalt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atin typeface="Arial" panose="020B0604020202020204" pitchFamily="34" charset="0"/>
              </a:defRPr>
            </a:lvl1pPr>
          </a:lstStyle>
          <a:p>
            <a:fld id="{070C0406-3497-479F-B28E-9B42F29634E8}" type="slidenum">
              <a:rPr lang="en-GB" smtClean="0"/>
              <a:pPr/>
              <a:t>‹Nr.›</a:t>
            </a:fld>
            <a:endParaRPr lang="en-GB" dirty="0"/>
          </a:p>
        </p:txBody>
      </p:sp>
    </p:spTree>
    <p:extLst>
      <p:ext uri="{BB962C8B-B14F-4D97-AF65-F5344CB8AC3E}">
        <p14:creationId xmlns:p14="http://schemas.microsoft.com/office/powerpoint/2010/main" val="3624488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age">
    <p:spTree>
      <p:nvGrpSpPr>
        <p:cNvPr id="1" name=""/>
        <p:cNvGrpSpPr/>
        <p:nvPr/>
      </p:nvGrpSpPr>
      <p:grpSpPr>
        <a:xfrm>
          <a:off x="0" y="0"/>
          <a:ext cx="0" cy="0"/>
          <a:chOff x="0" y="0"/>
          <a:chExt cx="0" cy="0"/>
        </a:xfrm>
      </p:grpSpPr>
      <p:sp>
        <p:nvSpPr>
          <p:cNvPr id="2" name="Titel 1"/>
          <p:cNvSpPr>
            <a:spLocks noGrp="1"/>
          </p:cNvSpPr>
          <p:nvPr>
            <p:ph type="ctrTitle"/>
          </p:nvPr>
        </p:nvSpPr>
        <p:spPr>
          <a:xfrm>
            <a:off x="785773" y="3068639"/>
            <a:ext cx="8702576" cy="2881312"/>
          </a:xfrm>
        </p:spPr>
        <p:txBody>
          <a:bodyPr anchor="t"/>
          <a:lstStyle>
            <a:lvl1pPr algn="l">
              <a:lnSpc>
                <a:spcPct val="100000"/>
              </a:lnSpc>
              <a:defRPr sz="2800" b="1">
                <a:latin typeface="+mj-lt"/>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786289" y="2457451"/>
            <a:ext cx="8705156" cy="611187"/>
          </a:xfrm>
        </p:spPr>
        <p:txBody>
          <a:bodyPr anchor="b"/>
          <a:lstStyle>
            <a:lvl1pPr marL="0" indent="0" algn="l">
              <a:lnSpc>
                <a:spcPct val="100000"/>
              </a:lnSpc>
              <a:buNone/>
              <a:defRPr sz="2400" b="0" cap="all" baseline="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smtClean="0"/>
              <a:t>Formatvorlage des Untertitelmasters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707533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e cover and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9"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0" name="Inhaltsplatzhalter 6"/>
          <p:cNvSpPr>
            <a:spLocks noGrp="1"/>
          </p:cNvSpPr>
          <p:nvPr>
            <p:ph sz="quarter" idx="18"/>
          </p:nvPr>
        </p:nvSpPr>
        <p:spPr>
          <a:xfrm>
            <a:off x="3078974" y="2169872"/>
            <a:ext cx="6406279" cy="3772547"/>
          </a:xfrm>
        </p:spPr>
        <p:txBody>
          <a:bodyPr rIns="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12" name="Bildplatzhalter 7"/>
          <p:cNvSpPr>
            <a:spLocks noGrp="1"/>
          </p:cNvSpPr>
          <p:nvPr>
            <p:ph type="pic" sz="quarter" idx="16"/>
          </p:nvPr>
        </p:nvSpPr>
        <p:spPr>
          <a:xfrm>
            <a:off x="786289" y="2169871"/>
            <a:ext cx="1989000" cy="3769764"/>
          </a:xfrm>
        </p:spPr>
        <p:txBody>
          <a:bodyPr/>
          <a:lstStyle/>
          <a:p>
            <a:r>
              <a:rPr lang="de-DE" smtClean="0"/>
              <a:t>Bild durch Klicken auf Symbol hinzufügen</a:t>
            </a:r>
            <a:endParaRPr lang="en-GB" dirty="0"/>
          </a:p>
        </p:txBody>
      </p:sp>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65428791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Dividerpage blank">
    <p:spTree>
      <p:nvGrpSpPr>
        <p:cNvPr id="1" name=""/>
        <p:cNvGrpSpPr/>
        <p:nvPr/>
      </p:nvGrpSpPr>
      <p:grpSpPr>
        <a:xfrm>
          <a:off x="0" y="0"/>
          <a:ext cx="0" cy="0"/>
          <a:chOff x="0" y="0"/>
          <a:chExt cx="0" cy="0"/>
        </a:xfrm>
      </p:grpSpPr>
      <p:sp>
        <p:nvSpPr>
          <p:cNvPr id="2" name="Titel 1"/>
          <p:cNvSpPr>
            <a:spLocks noGrp="1"/>
          </p:cNvSpPr>
          <p:nvPr>
            <p:ph type="title"/>
          </p:nvPr>
        </p:nvSpPr>
        <p:spPr>
          <a:xfrm>
            <a:off x="0" y="2241550"/>
            <a:ext cx="9906000" cy="1358900"/>
          </a:xfrm>
          <a:noFill/>
        </p:spPr>
        <p:txBody>
          <a:bodyPr lIns="972000" anchor="t"/>
          <a:lstStyle>
            <a:lvl1pPr>
              <a:lnSpc>
                <a:spcPct val="100000"/>
              </a:lnSpc>
              <a:defRPr sz="6000">
                <a:solidFill>
                  <a:schemeClr val="tx1"/>
                </a:solidFill>
              </a:defRPr>
            </a:lvl1pPr>
          </a:lstStyle>
          <a:p>
            <a:r>
              <a:rPr lang="de-DE" smtClean="0"/>
              <a:t>Titelmasterformat durch Klicken bearbeiten</a:t>
            </a:r>
            <a:endParaRPr lang="de-DE" dirty="0"/>
          </a:p>
        </p:txBody>
      </p:sp>
      <p:pic>
        <p:nvPicPr>
          <p:cNvPr id="9" name="Grafik 8"/>
          <p:cNvPicPr>
            <a:picLocks noChangeAspect="1"/>
          </p:cNvPicPr>
          <p:nvPr/>
        </p:nvPicPr>
        <p:blipFill>
          <a:blip r:embed="rId2" cstate="print"/>
          <a:stretch>
            <a:fillRect/>
          </a:stretch>
        </p:blipFill>
        <p:spPr>
          <a:xfrm>
            <a:off x="392784" y="0"/>
            <a:ext cx="409500" cy="1129906"/>
          </a:xfrm>
          <a:prstGeom prst="rect">
            <a:avLst/>
          </a:prstGeom>
        </p:spPr>
      </p:pic>
      <p:sp>
        <p:nvSpPr>
          <p:cNvPr id="10" name="Textplatzhalter 2"/>
          <p:cNvSpPr>
            <a:spLocks noGrp="1"/>
          </p:cNvSpPr>
          <p:nvPr>
            <p:ph type="body" idx="13"/>
          </p:nvPr>
        </p:nvSpPr>
        <p:spPr>
          <a:xfrm>
            <a:off x="781645" y="1434668"/>
            <a:ext cx="292500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pic>
        <p:nvPicPr>
          <p:cNvPr id="12" name="Grafik 11"/>
          <p:cNvPicPr>
            <a:picLocks noChangeAspect="1"/>
          </p:cNvPicPr>
          <p:nvPr userDrawn="1"/>
        </p:nvPicPr>
        <p:blipFill>
          <a:blip r:embed="rId2" cstate="print"/>
          <a:stretch>
            <a:fillRect/>
          </a:stretch>
        </p:blipFill>
        <p:spPr>
          <a:xfrm>
            <a:off x="392784" y="0"/>
            <a:ext cx="409500" cy="1129906"/>
          </a:xfrm>
          <a:prstGeom prst="rect">
            <a:avLst/>
          </a:prstGeom>
        </p:spPr>
      </p:pic>
      <p:sp>
        <p:nvSpPr>
          <p:cNvPr id="24" name="Foliennummernplatzhalter 5"/>
          <p:cNvSpPr>
            <a:spLocks noGrp="1"/>
          </p:cNvSpPr>
          <p:nvPr>
            <p:ph type="sldNum" sz="quarter" idx="4"/>
          </p:nvPr>
        </p:nvSpPr>
        <p:spPr>
          <a:xfrm>
            <a:off x="9479062" y="6549516"/>
            <a:ext cx="360074" cy="180000"/>
          </a:xfrm>
          <a:prstGeom prst="rect">
            <a:avLst/>
          </a:prstGeom>
        </p:spPr>
        <p:txBody>
          <a:bodyPr vert="horz" lIns="0" tIns="0" rIns="0" bIns="0" rtlCol="0" anchor="t" anchorCtr="0"/>
          <a:lstStyle>
            <a:lvl1pPr algn="l">
              <a:defRPr sz="1000" b="0">
                <a:solidFill>
                  <a:schemeClr val="tx1"/>
                </a:solidFill>
                <a:latin typeface="Times New Roman" panose="02020603050405020304" pitchFamily="18" charset="0"/>
                <a:cs typeface="Times New Roman" panose="02020603050405020304" pitchFamily="18" charset="0"/>
              </a:defRPr>
            </a:lvl1pPr>
          </a:lstStyle>
          <a:p>
            <a:fld id="{B03C7EDE-C1C1-4A17-8A67-66AA4FFFB732}" type="slidenum">
              <a:rPr lang="de-DE" smtClean="0"/>
              <a:pPr/>
              <a:t>‹Nr.›</a:t>
            </a:fld>
            <a:endParaRPr lang="de-DE" dirty="0"/>
          </a:p>
        </p:txBody>
      </p:sp>
      <p:pic>
        <p:nvPicPr>
          <p:cNvPr id="26" name="Grafik 25"/>
          <p:cNvPicPr>
            <a:picLocks noChangeAspect="1"/>
          </p:cNvPicPr>
          <p:nvPr userDrawn="1"/>
        </p:nvPicPr>
        <p:blipFill>
          <a:blip r:embed="rId3"/>
          <a:stretch>
            <a:fillRect/>
          </a:stretch>
        </p:blipFill>
        <p:spPr>
          <a:xfrm>
            <a:off x="781645" y="6456235"/>
            <a:ext cx="0" cy="0"/>
          </a:xfrm>
          <a:prstGeom prst="rect">
            <a:avLst/>
          </a:prstGeom>
        </p:spPr>
      </p:pic>
      <p:pic>
        <p:nvPicPr>
          <p:cNvPr id="14" name="Grafik 13"/>
          <p:cNvPicPr>
            <a:picLocks noChangeAspect="1"/>
          </p:cNvPicPr>
          <p:nvPr userDrawn="1"/>
        </p:nvPicPr>
        <p:blipFill>
          <a:blip r:embed="rId3" cstate="print"/>
          <a:stretch>
            <a:fillRect/>
          </a:stretch>
        </p:blipFill>
        <p:spPr>
          <a:xfrm>
            <a:off x="781645" y="6456236"/>
            <a:ext cx="557578" cy="52007"/>
          </a:xfrm>
          <a:prstGeom prst="rect">
            <a:avLst/>
          </a:prstGeom>
        </p:spPr>
      </p:pic>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067203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63469919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7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empty">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00698592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7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7" name="Titel 1"/>
          <p:cNvSpPr>
            <a:spLocks noGrp="1"/>
          </p:cNvSpPr>
          <p:nvPr>
            <p:ph type="title"/>
          </p:nvPr>
        </p:nvSpPr>
        <p:spPr>
          <a:xfrm>
            <a:off x="785515" y="1497649"/>
            <a:ext cx="8695857" cy="497205"/>
          </a:xfrm>
        </p:spPr>
        <p:txBody>
          <a:bodyPr/>
          <a:lstStyle/>
          <a:p>
            <a:r>
              <a:rPr lang="de-DE" smtClean="0"/>
              <a:t>Titelmasterformat durch Klicken bearbeiten</a:t>
            </a:r>
            <a:endParaRPr lang="de-DE" dirty="0"/>
          </a:p>
        </p:txBody>
      </p:sp>
      <p:sp>
        <p:nvSpPr>
          <p:cNvPr id="3" name="Textplatzhalter 2"/>
          <p:cNvSpPr>
            <a:spLocks noGrp="1"/>
          </p:cNvSpPr>
          <p:nvPr>
            <p:ph type="body" sz="quarter" idx="13"/>
          </p:nvPr>
        </p:nvSpPr>
        <p:spPr>
          <a:xfrm>
            <a:off x="786547" y="2168525"/>
            <a:ext cx="8698706" cy="4032250"/>
          </a:xfrm>
        </p:spPr>
        <p:txBody>
          <a:bodyPr/>
          <a:lstStyle>
            <a:lvl1pPr marL="360000" indent="-360000">
              <a:spcAft>
                <a:spcPts val="400"/>
              </a:spcAft>
              <a:buFont typeface="+mj-lt"/>
              <a:buAutoNum type="arabicPeriod"/>
              <a:tabLst>
                <a:tab pos="360363" algn="l"/>
              </a:tabLst>
              <a:defRPr/>
            </a:lvl1pPr>
            <a:lvl2pPr>
              <a:spcBef>
                <a:spcPts val="400"/>
              </a:spcBef>
              <a:spcAft>
                <a:spcPts val="400"/>
              </a:spcAft>
              <a:tabLst>
                <a:tab pos="360363" algn="l"/>
              </a:tabLst>
              <a:defRPr/>
            </a:lvl2pPr>
            <a:lvl3pPr>
              <a:spcBef>
                <a:spcPts val="400"/>
              </a:spcBef>
              <a:spcAft>
                <a:spcPts val="400"/>
              </a:spcAft>
              <a:tabLst>
                <a:tab pos="360363" algn="l"/>
              </a:tabLst>
              <a:defRPr/>
            </a:lvl3pPr>
            <a:lvl4pPr>
              <a:spcBef>
                <a:spcPts val="400"/>
              </a:spcBef>
              <a:spcAft>
                <a:spcPts val="400"/>
              </a:spcAft>
              <a:tabLst>
                <a:tab pos="360363" algn="l"/>
              </a:tabLst>
              <a:defRPr/>
            </a:lvl4pPr>
            <a:lvl5pPr>
              <a:spcBef>
                <a:spcPts val="400"/>
              </a:spcBef>
              <a:spcAft>
                <a:spcPts val="400"/>
              </a:spcAft>
              <a:tabLst>
                <a:tab pos="360363" algn="l"/>
              </a:tabLst>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42639439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numeratio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Foliennummernplatzhalter 4"/>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Textplatzhalter 7"/>
          <p:cNvSpPr>
            <a:spLocks noGrp="1"/>
          </p:cNvSpPr>
          <p:nvPr>
            <p:ph type="body" sz="quarter" idx="13"/>
          </p:nvPr>
        </p:nvSpPr>
        <p:spPr>
          <a:xfrm>
            <a:off x="786289" y="2168525"/>
            <a:ext cx="8697417" cy="4032250"/>
          </a:xfrm>
        </p:spPr>
        <p:txBody>
          <a:bodyPr/>
          <a:lstStyle>
            <a:lvl1pPr marL="360000" indent="-360000">
              <a:buFont typeface="+mj-lt"/>
              <a:buAutoNum type="arabicPeriod"/>
              <a:defRPr b="1"/>
            </a:lvl1pPr>
            <a:lvl2pPr marL="541338" indent="-180000">
              <a:buFont typeface="Wingdings 3" panose="05040102010807070707" pitchFamily="18" charset="2"/>
              <a:buChar char=""/>
              <a:defRPr/>
            </a:lvl2pPr>
            <a:lvl3pPr marL="720000" indent="-180000">
              <a:defRPr/>
            </a:lvl3pPr>
            <a:lvl4pPr marL="898525" indent="-180000">
              <a:defRPr/>
            </a:lvl4pPr>
            <a:lvl5pPr marL="1080000" indent="-180000">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7440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a:xfrm>
            <a:off x="787063" y="2168526"/>
            <a:ext cx="8697417" cy="4032250"/>
          </a:xfrm>
        </p:spPr>
        <p:txBody>
          <a:bodyPr rIns="0"/>
          <a:lstStyle>
            <a:lvl1pPr>
              <a:defRPr b="1" cap="all" baseline="0">
                <a:latin typeface="+mj-lt"/>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3518588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dirty="0"/>
          </a:p>
        </p:txBody>
      </p:sp>
      <p:sp>
        <p:nvSpPr>
          <p:cNvPr id="8" name="Inhaltsplatzhalter 2"/>
          <p:cNvSpPr>
            <a:spLocks noGrp="1"/>
          </p:cNvSpPr>
          <p:nvPr>
            <p:ph idx="1"/>
          </p:nvPr>
        </p:nvSpPr>
        <p:spPr>
          <a:xfrm>
            <a:off x="787063" y="1501648"/>
            <a:ext cx="8697417" cy="4688967"/>
          </a:xfrm>
        </p:spPr>
        <p:txBody>
          <a:bodyPr rIns="0"/>
          <a:lstStyle>
            <a:lvl5pPr>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981681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one pictur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1" name="Bildplatzhalter 7"/>
          <p:cNvSpPr>
            <a:spLocks noGrp="1"/>
          </p:cNvSpPr>
          <p:nvPr>
            <p:ph type="pic" sz="quarter" idx="16"/>
          </p:nvPr>
        </p:nvSpPr>
        <p:spPr>
          <a:xfrm>
            <a:off x="786288" y="2170418"/>
            <a:ext cx="8697417" cy="3779532"/>
          </a:xfrm>
        </p:spPr>
        <p:txBody>
          <a:bodyPr/>
          <a:lstStyle/>
          <a:p>
            <a:r>
              <a:rPr lang="de-DE" smtClean="0"/>
              <a:t>Bild durch Klicken auf Symbol hinzufügen</a:t>
            </a:r>
            <a:endParaRPr lang="en-GB" dirty="0"/>
          </a:p>
        </p:txBody>
      </p:sp>
      <p:sp>
        <p:nvSpPr>
          <p:cNvPr id="8"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9"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51280652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2" name="Textplatzhalter 2"/>
          <p:cNvSpPr>
            <a:spLocks noGrp="1"/>
          </p:cNvSpPr>
          <p:nvPr>
            <p:ph type="body" idx="13"/>
          </p:nvPr>
        </p:nvSpPr>
        <p:spPr>
          <a:xfrm>
            <a:off x="781645"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3" name="Textplatzhalter 2"/>
          <p:cNvSpPr>
            <a:spLocks noGrp="1"/>
          </p:cNvSpPr>
          <p:nvPr>
            <p:ph type="body" idx="17"/>
          </p:nvPr>
        </p:nvSpPr>
        <p:spPr>
          <a:xfrm>
            <a:off x="5237812"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7" name="Inhaltsplatzhalter 6"/>
          <p:cNvSpPr>
            <a:spLocks noGrp="1"/>
          </p:cNvSpPr>
          <p:nvPr>
            <p:ph sz="quarter" idx="20"/>
          </p:nvPr>
        </p:nvSpPr>
        <p:spPr>
          <a:xfrm>
            <a:off x="786289" y="2170574"/>
            <a:ext cx="4241250" cy="3779376"/>
          </a:xfrm>
        </p:spPr>
        <p:txBody>
          <a:bodyPr rIns="0"/>
          <a:lstStyle>
            <a:lvl5pPr>
              <a:defRPr/>
            </a:lvl5pPr>
            <a:lvl6pPr marL="536575" indent="0">
              <a:buNone/>
              <a:defRPr/>
            </a:lvl6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smtClean="0"/>
          </a:p>
        </p:txBody>
      </p:sp>
      <p:sp>
        <p:nvSpPr>
          <p:cNvPr id="18" name="Inhaltsplatzhalter 6"/>
          <p:cNvSpPr>
            <a:spLocks noGrp="1"/>
          </p:cNvSpPr>
          <p:nvPr>
            <p:ph sz="quarter" idx="21"/>
          </p:nvPr>
        </p:nvSpPr>
        <p:spPr>
          <a:xfrm>
            <a:off x="5237812" y="2170574"/>
            <a:ext cx="4241250" cy="3779376"/>
          </a:xfrm>
        </p:spPr>
        <p:txBody>
          <a:bodyPr rIns="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sp>
        <p:nvSpPr>
          <p:cNvPr id="10"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309195109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wo pictur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10" name="Bildplatzhalter 7"/>
          <p:cNvSpPr>
            <a:spLocks noGrp="1"/>
          </p:cNvSpPr>
          <p:nvPr>
            <p:ph type="pic" sz="quarter" idx="15"/>
          </p:nvPr>
        </p:nvSpPr>
        <p:spPr>
          <a:xfrm>
            <a:off x="5216301" y="2170669"/>
            <a:ext cx="4270500" cy="3772547"/>
          </a:xfrm>
        </p:spPr>
        <p:txBody>
          <a:bodyPr/>
          <a:lstStyle/>
          <a:p>
            <a:r>
              <a:rPr lang="de-DE" smtClean="0"/>
              <a:t>Bild durch Klicken auf Symbol hinzufügen</a:t>
            </a:r>
            <a:endParaRPr lang="en-GB" dirty="0"/>
          </a:p>
        </p:txBody>
      </p:sp>
      <p:sp>
        <p:nvSpPr>
          <p:cNvPr id="11" name="Bildplatzhalter 7"/>
          <p:cNvSpPr>
            <a:spLocks noGrp="1"/>
          </p:cNvSpPr>
          <p:nvPr>
            <p:ph type="pic" sz="quarter" idx="16"/>
          </p:nvPr>
        </p:nvSpPr>
        <p:spPr>
          <a:xfrm>
            <a:off x="786289" y="2170669"/>
            <a:ext cx="4270500" cy="3772547"/>
          </a:xfrm>
        </p:spPr>
        <p:txBody>
          <a:bodyPr/>
          <a:lstStyle/>
          <a:p>
            <a:r>
              <a:rPr lang="de-DE" smtClean="0"/>
              <a:t>Bild durch Klicken auf Symbol hinzufügen</a:t>
            </a:r>
            <a:endParaRPr lang="en-GB" dirty="0"/>
          </a:p>
        </p:txBody>
      </p:sp>
      <p:sp>
        <p:nvSpPr>
          <p:cNvPr id="14" name="Textplatzhalter 2"/>
          <p:cNvSpPr>
            <a:spLocks noGrp="1"/>
          </p:cNvSpPr>
          <p:nvPr>
            <p:ph type="body" idx="18"/>
          </p:nvPr>
        </p:nvSpPr>
        <p:spPr>
          <a:xfrm>
            <a:off x="3766517" y="5967802"/>
            <a:ext cx="1290788" cy="180000"/>
          </a:xfrm>
        </p:spPr>
        <p:txBody>
          <a:bodyPr rIns="0" anchor="t"/>
          <a:lstStyle>
            <a:lvl1pPr marL="0" indent="0" algn="r">
              <a:lnSpc>
                <a:spcPct val="100000"/>
              </a:lnSpc>
              <a:spcBef>
                <a:spcPts val="0"/>
              </a:spcBef>
              <a:spcAft>
                <a:spcPts val="0"/>
              </a:spcAft>
              <a:buNone/>
              <a:defRPr sz="1200" b="0" cap="none" baseline="0">
                <a:solidFill>
                  <a:schemeClr val="bg1">
                    <a:lumMod val="50000"/>
                  </a:schemeClr>
                </a:solidFill>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5" name="Textplatzhalter 2"/>
          <p:cNvSpPr>
            <a:spLocks noGrp="1"/>
          </p:cNvSpPr>
          <p:nvPr>
            <p:ph type="body" idx="19"/>
          </p:nvPr>
        </p:nvSpPr>
        <p:spPr>
          <a:xfrm>
            <a:off x="8196013" y="5967802"/>
            <a:ext cx="1290788" cy="180000"/>
          </a:xfrm>
        </p:spPr>
        <p:txBody>
          <a:bodyPr rIns="0" anchor="t"/>
          <a:lstStyle>
            <a:lvl1pPr marL="0" indent="0" algn="r">
              <a:lnSpc>
                <a:spcPct val="100000"/>
              </a:lnSpc>
              <a:spcBef>
                <a:spcPts val="0"/>
              </a:spcBef>
              <a:spcAft>
                <a:spcPts val="0"/>
              </a:spcAft>
              <a:buNone/>
              <a:defRPr sz="1200" b="0" cap="none" baseline="0">
                <a:solidFill>
                  <a:schemeClr val="bg1">
                    <a:lumMod val="50000"/>
                  </a:schemeClr>
                </a:solidFill>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6" name="Textplatzhalter 2"/>
          <p:cNvSpPr>
            <a:spLocks noGrp="1"/>
          </p:cNvSpPr>
          <p:nvPr>
            <p:ph type="body" idx="13"/>
          </p:nvPr>
        </p:nvSpPr>
        <p:spPr>
          <a:xfrm>
            <a:off x="781645"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7" name="Textplatzhalter 2"/>
          <p:cNvSpPr>
            <a:spLocks noGrp="1"/>
          </p:cNvSpPr>
          <p:nvPr>
            <p:ph type="body" idx="17"/>
          </p:nvPr>
        </p:nvSpPr>
        <p:spPr>
          <a:xfrm>
            <a:off x="5237812" y="5967802"/>
            <a:ext cx="4241250" cy="180000"/>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2"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40010068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four cov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Foliennummernplatzhalter 5"/>
          <p:cNvSpPr>
            <a:spLocks noGrp="1"/>
          </p:cNvSpPr>
          <p:nvPr>
            <p:ph type="sldNum" sz="quarter" idx="12"/>
          </p:nvPr>
        </p:nvSpPr>
        <p:spPr/>
        <p:txBody>
          <a:bodyPr/>
          <a:lstStyle/>
          <a:p>
            <a:fld id="{B03C7EDE-C1C1-4A17-8A67-66AA4FFFB732}" type="slidenum">
              <a:rPr lang="de-DE" smtClean="0"/>
              <a:pPr/>
              <a:t>‹Nr.›</a:t>
            </a:fld>
            <a:endParaRPr lang="de-DE"/>
          </a:p>
        </p:txBody>
      </p:sp>
      <p:sp>
        <p:nvSpPr>
          <p:cNvPr id="9" name="Textplatzhalter 2"/>
          <p:cNvSpPr>
            <a:spLocks noGrp="1"/>
          </p:cNvSpPr>
          <p:nvPr>
            <p:ph type="body" idx="13"/>
          </p:nvPr>
        </p:nvSpPr>
        <p:spPr>
          <a:xfrm>
            <a:off x="781645" y="5976001"/>
            <a:ext cx="8705156" cy="224775"/>
          </a:xfrm>
        </p:spPr>
        <p:txBody>
          <a:bodyPr rIns="0" anchor="t"/>
          <a:lstStyle>
            <a:lvl1pPr marL="0" indent="0">
              <a:lnSpc>
                <a:spcPct val="100000"/>
              </a:lnSpc>
              <a:spcBef>
                <a:spcPts val="0"/>
              </a:spcBef>
              <a:spcAft>
                <a:spcPts val="0"/>
              </a:spcAft>
              <a:buNone/>
              <a:defRPr sz="1200" b="0" cap="none" baseline="0">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10" name="Bildplatzhalter 7"/>
          <p:cNvSpPr>
            <a:spLocks noGrp="1"/>
          </p:cNvSpPr>
          <p:nvPr>
            <p:ph type="pic" sz="quarter" idx="16"/>
          </p:nvPr>
        </p:nvSpPr>
        <p:spPr>
          <a:xfrm>
            <a:off x="786289" y="2170430"/>
            <a:ext cx="1989000" cy="3772548"/>
          </a:xfrm>
        </p:spPr>
        <p:txBody>
          <a:bodyPr/>
          <a:lstStyle/>
          <a:p>
            <a:r>
              <a:rPr lang="de-DE" smtClean="0"/>
              <a:t>Bild durch Klicken auf Symbol hinzufügen</a:t>
            </a:r>
            <a:endParaRPr lang="en-GB" dirty="0"/>
          </a:p>
        </p:txBody>
      </p:sp>
      <p:sp>
        <p:nvSpPr>
          <p:cNvPr id="12" name="Bildplatzhalter 7"/>
          <p:cNvSpPr>
            <a:spLocks noGrp="1"/>
          </p:cNvSpPr>
          <p:nvPr>
            <p:ph type="pic" sz="quarter" idx="17"/>
          </p:nvPr>
        </p:nvSpPr>
        <p:spPr>
          <a:xfrm>
            <a:off x="3023460" y="2170430"/>
            <a:ext cx="1989000" cy="3772548"/>
          </a:xfrm>
        </p:spPr>
        <p:txBody>
          <a:bodyPr/>
          <a:lstStyle/>
          <a:p>
            <a:r>
              <a:rPr lang="de-DE" smtClean="0"/>
              <a:t>Bild durch Klicken auf Symbol hinzufügen</a:t>
            </a:r>
            <a:endParaRPr lang="en-GB" dirty="0"/>
          </a:p>
        </p:txBody>
      </p:sp>
      <p:sp>
        <p:nvSpPr>
          <p:cNvPr id="13" name="Bildplatzhalter 7"/>
          <p:cNvSpPr>
            <a:spLocks noGrp="1"/>
          </p:cNvSpPr>
          <p:nvPr>
            <p:ph type="pic" sz="quarter" idx="18"/>
          </p:nvPr>
        </p:nvSpPr>
        <p:spPr>
          <a:xfrm>
            <a:off x="5260630" y="2170430"/>
            <a:ext cx="1989000" cy="3772548"/>
          </a:xfrm>
        </p:spPr>
        <p:txBody>
          <a:bodyPr/>
          <a:lstStyle/>
          <a:p>
            <a:r>
              <a:rPr lang="de-DE" smtClean="0"/>
              <a:t>Bild durch Klicken auf Symbol hinzufügen</a:t>
            </a:r>
            <a:endParaRPr lang="en-GB" dirty="0"/>
          </a:p>
        </p:txBody>
      </p:sp>
      <p:sp>
        <p:nvSpPr>
          <p:cNvPr id="14" name="Bildplatzhalter 7"/>
          <p:cNvSpPr>
            <a:spLocks noGrp="1"/>
          </p:cNvSpPr>
          <p:nvPr>
            <p:ph type="pic" sz="quarter" idx="19"/>
          </p:nvPr>
        </p:nvSpPr>
        <p:spPr>
          <a:xfrm>
            <a:off x="7497801" y="2170430"/>
            <a:ext cx="1989000" cy="3772548"/>
          </a:xfrm>
        </p:spPr>
        <p:txBody>
          <a:bodyPr/>
          <a:lstStyle/>
          <a:p>
            <a:r>
              <a:rPr lang="de-DE" smtClean="0"/>
              <a:t>Bild durch Klicken auf Symbol hinzufügen</a:t>
            </a:r>
            <a:endParaRPr lang="en-GB" dirty="0"/>
          </a:p>
        </p:txBody>
      </p:sp>
      <p:sp>
        <p:nvSpPr>
          <p:cNvPr id="11" name="Datumsplatzhalter 8"/>
          <p:cNvSpPr>
            <a:spLocks noGrp="1"/>
          </p:cNvSpPr>
          <p:nvPr userDrawn="1">
            <p:ph type="dt" sz="half" idx="2"/>
          </p:nvPr>
        </p:nvSpPr>
        <p:spPr>
          <a:xfrm>
            <a:off x="781645" y="6567803"/>
            <a:ext cx="8595268" cy="186679"/>
          </a:xfrm>
          <a:prstGeom prst="rect">
            <a:avLst/>
          </a:prstGeom>
        </p:spPr>
        <p:txBody>
          <a:bodyPr l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1140779451"/>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787063" y="1497649"/>
            <a:ext cx="8695857" cy="497205"/>
          </a:xfrm>
          <a:prstGeom prst="rect">
            <a:avLst/>
          </a:prstGeom>
        </p:spPr>
        <p:txBody>
          <a:bodyPr vert="horz" lIns="0" tIns="0" rIns="144000" bIns="0" rtlCol="0" anchor="t" anchorCtr="0">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787063" y="2169106"/>
            <a:ext cx="8697417" cy="3780845"/>
          </a:xfrm>
          <a:prstGeom prst="rect">
            <a:avLst/>
          </a:prstGeom>
        </p:spPr>
        <p:txBody>
          <a:bodyPr vert="horz" lIns="0" tIns="0" rIns="0" bIns="0" rtlCol="0" anchor="t" anchorCtr="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4"/>
            <a:r>
              <a:rPr lang="de-DE" dirty="0" smtClean="0"/>
              <a:t>Sechste Ebene</a:t>
            </a:r>
          </a:p>
          <a:p>
            <a:pPr lvl="5"/>
            <a:r>
              <a:rPr lang="de-DE" dirty="0" smtClean="0"/>
              <a:t>Siebte Ebene</a:t>
            </a:r>
          </a:p>
          <a:p>
            <a:pPr lvl="6"/>
            <a:r>
              <a:rPr lang="de-DE" dirty="0" smtClean="0"/>
              <a:t>Achte Ebene</a:t>
            </a:r>
          </a:p>
          <a:p>
            <a:pPr lvl="7"/>
            <a:r>
              <a:rPr lang="de-DE" dirty="0" smtClean="0"/>
              <a:t>Neunte Ebene</a:t>
            </a:r>
          </a:p>
          <a:p>
            <a:pPr lvl="8"/>
            <a:r>
              <a:rPr lang="de-DE" sz="1200" dirty="0" smtClean="0"/>
              <a:t>Zehnte Ebene</a:t>
            </a:r>
            <a:endParaRPr lang="de-DE" dirty="0" smtClean="0"/>
          </a:p>
        </p:txBody>
      </p:sp>
      <p:sp>
        <p:nvSpPr>
          <p:cNvPr id="6" name="Foliennummernplatzhalter 5"/>
          <p:cNvSpPr>
            <a:spLocks noGrp="1"/>
          </p:cNvSpPr>
          <p:nvPr>
            <p:ph type="sldNum" sz="quarter" idx="4"/>
          </p:nvPr>
        </p:nvSpPr>
        <p:spPr>
          <a:xfrm>
            <a:off x="9479062" y="6549516"/>
            <a:ext cx="360074" cy="180000"/>
          </a:xfrm>
          <a:prstGeom prst="rect">
            <a:avLst/>
          </a:prstGeom>
        </p:spPr>
        <p:txBody>
          <a:bodyPr vert="horz" lIns="0" tIns="0" rIns="0" bIns="0" rtlCol="0" anchor="t" anchorCtr="0"/>
          <a:lstStyle>
            <a:lvl1pPr algn="l">
              <a:defRPr sz="1000" b="0">
                <a:solidFill>
                  <a:schemeClr val="tx1"/>
                </a:solidFill>
                <a:latin typeface="Times New Roman" panose="02020603050405020304" pitchFamily="18" charset="0"/>
                <a:cs typeface="Times New Roman" panose="02020603050405020304" pitchFamily="18" charset="0"/>
              </a:defRPr>
            </a:lvl1pPr>
          </a:lstStyle>
          <a:p>
            <a:fld id="{B03C7EDE-C1C1-4A17-8A67-66AA4FFFB732}" type="slidenum">
              <a:rPr lang="de-DE" smtClean="0"/>
              <a:pPr/>
              <a:t>‹Nr.›</a:t>
            </a:fld>
            <a:endParaRPr lang="de-DE" dirty="0"/>
          </a:p>
        </p:txBody>
      </p:sp>
      <p:pic>
        <p:nvPicPr>
          <p:cNvPr id="12" name="Grafik 11"/>
          <p:cNvPicPr>
            <a:picLocks noChangeAspect="1"/>
          </p:cNvPicPr>
          <p:nvPr/>
        </p:nvPicPr>
        <p:blipFill>
          <a:blip r:embed="rId15"/>
          <a:stretch>
            <a:fillRect/>
          </a:stretch>
        </p:blipFill>
        <p:spPr>
          <a:xfrm>
            <a:off x="781645" y="6456235"/>
            <a:ext cx="0" cy="0"/>
          </a:xfrm>
          <a:prstGeom prst="rect">
            <a:avLst/>
          </a:prstGeom>
        </p:spPr>
      </p:pic>
      <p:pic>
        <p:nvPicPr>
          <p:cNvPr id="15" name="Grafik 14"/>
          <p:cNvPicPr>
            <a:picLocks noChangeAspect="1"/>
          </p:cNvPicPr>
          <p:nvPr/>
        </p:nvPicPr>
        <p:blipFill>
          <a:blip r:embed="rId15" cstate="print"/>
          <a:stretch>
            <a:fillRect/>
          </a:stretch>
        </p:blipFill>
        <p:spPr>
          <a:xfrm>
            <a:off x="781645" y="6456236"/>
            <a:ext cx="557578" cy="52007"/>
          </a:xfrm>
          <a:prstGeom prst="rect">
            <a:avLst/>
          </a:prstGeom>
        </p:spPr>
      </p:pic>
      <p:pic>
        <p:nvPicPr>
          <p:cNvPr id="18" name="Grafik 17" descr="rz_dg-oldenbourg.eps"/>
          <p:cNvPicPr>
            <a:picLocks noChangeAspect="1"/>
          </p:cNvPicPr>
          <p:nvPr userDrawn="1"/>
        </p:nvPicPr>
        <p:blipFill>
          <a:blip r:embed="rId16" cstate="print"/>
          <a:stretch>
            <a:fillRect/>
          </a:stretch>
        </p:blipFill>
        <p:spPr>
          <a:xfrm>
            <a:off x="450895" y="-10048"/>
            <a:ext cx="1285875" cy="657225"/>
          </a:xfrm>
          <a:prstGeom prst="rect">
            <a:avLst/>
          </a:prstGeom>
        </p:spPr>
      </p:pic>
      <p:sp>
        <p:nvSpPr>
          <p:cNvPr id="10" name="Datumsplatzhalter 8"/>
          <p:cNvSpPr>
            <a:spLocks noGrp="1"/>
          </p:cNvSpPr>
          <p:nvPr userDrawn="1">
            <p:ph type="dt" sz="half" idx="2"/>
          </p:nvPr>
        </p:nvSpPr>
        <p:spPr>
          <a:xfrm>
            <a:off x="781645" y="6567803"/>
            <a:ext cx="8595268" cy="186679"/>
          </a:xfrm>
          <a:prstGeom prst="rect">
            <a:avLst/>
          </a:prstGeom>
        </p:spPr>
        <p:txBody>
          <a:bodyPr lIns="0" tIns="0" bIns="0"/>
          <a:lstStyle>
            <a:lvl1pPr>
              <a:defRPr sz="1000" i="1"/>
            </a:lvl1pPr>
          </a:lstStyle>
          <a:p>
            <a:r>
              <a:rPr lang="de-DE" dirty="0" err="1" smtClean="0"/>
              <a:t>Varian</a:t>
            </a:r>
            <a:r>
              <a:rPr lang="de-DE" dirty="0" smtClean="0"/>
              <a:t>: Grundzüge der Mikroökonomik 9. A. De Gruyter </a:t>
            </a:r>
            <a:r>
              <a:rPr lang="de-DE" dirty="0" err="1" smtClean="0"/>
              <a:t>Oldenbourg</a:t>
            </a:r>
            <a:r>
              <a:rPr lang="de-DE" dirty="0" smtClean="0"/>
              <a:t> 2016. ISBN 978-3-11-044093-5</a:t>
            </a:r>
            <a:endParaRPr lang="de-DE" dirty="0"/>
          </a:p>
        </p:txBody>
      </p:sp>
    </p:spTree>
    <p:extLst>
      <p:ext uri="{BB962C8B-B14F-4D97-AF65-F5344CB8AC3E}">
        <p14:creationId xmlns:p14="http://schemas.microsoft.com/office/powerpoint/2010/main" val="2974773858"/>
      </p:ext>
    </p:extLst>
  </p:cSld>
  <p:clrMap bg1="lt1" tx1="dk1" bg2="lt2" tx2="dk2" accent1="accent1" accent2="accent2" accent3="accent3" accent4="accent4" accent5="accent5" accent6="accent6" hlink="hlink" folHlink="folHlink"/>
  <p:sldLayoutIdLst>
    <p:sldLayoutId id="2147483694" r:id="rId1"/>
    <p:sldLayoutId id="2147483728" r:id="rId2"/>
    <p:sldLayoutId id="2147483730" r:id="rId3"/>
    <p:sldLayoutId id="2147483695" r:id="rId4"/>
    <p:sldLayoutId id="2147483696" r:id="rId5"/>
    <p:sldLayoutId id="2147483701" r:id="rId6"/>
    <p:sldLayoutId id="2147483698" r:id="rId7"/>
    <p:sldLayoutId id="2147483677" r:id="rId8"/>
    <p:sldLayoutId id="2147483729" r:id="rId9"/>
    <p:sldLayoutId id="2147483703" r:id="rId10"/>
    <p:sldLayoutId id="2147483709" r:id="rId11"/>
    <p:sldLayoutId id="2147483699" r:id="rId12"/>
    <p:sldLayoutId id="2147483700" r:id="rId13"/>
  </p:sldLayoutIdLst>
  <p:timing>
    <p:tnLst>
      <p:par>
        <p:cTn id="1" dur="indefinite" restart="never" nodeType="tmRoot"/>
      </p:par>
    </p:tnLst>
  </p:timing>
  <p:hf hdr="0"/>
  <p:txStyles>
    <p:titleStyle>
      <a:lvl1pPr algn="l" defTabSz="914400" rtl="0" eaLnBrk="1" latinLnBrk="0" hangingPunct="1">
        <a:lnSpc>
          <a:spcPct val="100000"/>
        </a:lnSpc>
        <a:spcBef>
          <a:spcPct val="0"/>
        </a:spcBef>
        <a:buNone/>
        <a:defRPr sz="1800" b="1" kern="1200" cap="all" baseline="0">
          <a:solidFill>
            <a:schemeClr val="tx1"/>
          </a:solidFill>
          <a:latin typeface="+mj-lt"/>
          <a:ea typeface="+mj-ea"/>
          <a:cs typeface="Arial" panose="020B0604020202020204" pitchFamily="34" charset="0"/>
        </a:defRPr>
      </a:lvl1pPr>
    </p:titleStyle>
    <p:bodyStyle>
      <a:lvl1pPr marL="0" indent="0" algn="l" defTabSz="914400" rtl="0" eaLnBrk="1" latinLnBrk="0" hangingPunct="1">
        <a:lnSpc>
          <a:spcPct val="100000"/>
        </a:lnSpc>
        <a:spcBef>
          <a:spcPts val="1400"/>
        </a:spcBef>
        <a:spcAft>
          <a:spcPts val="800"/>
        </a:spcAft>
        <a:buFont typeface="Arial" panose="020B0604020202020204" pitchFamily="34" charset="0"/>
        <a:buNone/>
        <a:defRPr sz="1400" b="1" i="0" kern="1200" cap="all" spc="50" baseline="0">
          <a:solidFill>
            <a:schemeClr val="tx1"/>
          </a:solidFill>
          <a:latin typeface="+mj-lt"/>
          <a:ea typeface="+mn-ea"/>
          <a:cs typeface="+mn-cs"/>
        </a:defRPr>
      </a:lvl1pPr>
      <a:lvl2pPr marL="0" indent="0" algn="l" defTabSz="914400" rtl="0" eaLnBrk="1" latinLnBrk="0" hangingPunct="1">
        <a:lnSpc>
          <a:spcPct val="100000"/>
        </a:lnSpc>
        <a:spcBef>
          <a:spcPts val="800"/>
        </a:spcBef>
        <a:spcAft>
          <a:spcPts val="800"/>
        </a:spcAft>
        <a:buSzPct val="70000"/>
        <a:buFont typeface="Wingdings 3" panose="05040102010807070707" pitchFamily="18" charset="2"/>
        <a:buNone/>
        <a:defRPr sz="1200" kern="1200">
          <a:solidFill>
            <a:schemeClr val="tx1"/>
          </a:solidFill>
          <a:latin typeface="+mn-lt"/>
          <a:ea typeface="+mn-ea"/>
          <a:cs typeface="+mn-cs"/>
        </a:defRPr>
      </a:lvl2pPr>
      <a:lvl3pPr marL="179388" indent="-179388"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3pPr>
      <a:lvl4pPr marL="36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b="0" i="0" kern="1200" baseline="0">
          <a:solidFill>
            <a:schemeClr val="tx1"/>
          </a:solidFill>
          <a:latin typeface="+mn-lt"/>
          <a:ea typeface="+mn-ea"/>
          <a:cs typeface="Arial" panose="020B0604020202020204" pitchFamily="34" charset="0"/>
        </a:defRPr>
      </a:lvl4pPr>
      <a:lvl5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Arial" panose="020B0604020202020204" pitchFamily="34" charset="0"/>
        </a:defRPr>
      </a:lvl5pPr>
      <a:lvl6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b="0" kern="1200" baseline="0">
          <a:solidFill>
            <a:schemeClr val="tx1"/>
          </a:solidFill>
          <a:latin typeface="+mn-lt"/>
          <a:ea typeface="+mn-ea"/>
          <a:cs typeface="+mn-cs"/>
        </a:defRPr>
      </a:lvl6pPr>
      <a:lvl7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7pPr>
      <a:lvl8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a:solidFill>
            <a:schemeClr val="tx1"/>
          </a:solidFill>
          <a:latin typeface="+mn-lt"/>
          <a:ea typeface="+mn-ea"/>
          <a:cs typeface="+mn-cs"/>
        </a:defRPr>
      </a:lvl8pPr>
      <a:lvl9pPr marL="540000" indent="-180000" algn="l" defTabSz="914400" rtl="0" eaLnBrk="1" latinLnBrk="0" hangingPunct="1">
        <a:lnSpc>
          <a:spcPct val="100000"/>
        </a:lnSpc>
        <a:spcBef>
          <a:spcPts val="800"/>
        </a:spcBef>
        <a:spcAft>
          <a:spcPts val="800"/>
        </a:spcAft>
        <a:buSzPct val="70000"/>
        <a:buFont typeface="Wingdings 3" panose="05040102010807070707" pitchFamily="18" charset="2"/>
        <a:buChar char=""/>
        <a:defRPr sz="1200" kern="1200" baseline="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pos="7355" userDrawn="1">
          <p15:clr>
            <a:srgbClr val="F26B43"/>
          </p15:clr>
        </p15:guide>
        <p15:guide id="1" orient="horz" pos="981" userDrawn="1">
          <p15:clr>
            <a:srgbClr val="F26B43"/>
          </p15:clr>
        </p15:guide>
        <p15:guide id="2" orient="horz" pos="1253" userDrawn="1">
          <p15:clr>
            <a:srgbClr val="F26B43"/>
          </p15:clr>
        </p15:guide>
        <p15:guide id="3" orient="horz" pos="1366" userDrawn="1">
          <p15:clr>
            <a:srgbClr val="F26B43"/>
          </p15:clr>
        </p15:guide>
        <p15:guide id="5" orient="horz" pos="4156" userDrawn="1">
          <p15:clr>
            <a:srgbClr val="F26B43"/>
          </p15:clr>
        </p15:guide>
        <p15:guide id="6" orient="horz" pos="3906" userDrawn="1">
          <p15:clr>
            <a:srgbClr val="F26B43"/>
          </p15:clr>
        </p15:guide>
        <p15:guide id="7" orient="horz" pos="3748" userDrawn="1">
          <p15:clr>
            <a:srgbClr val="F26B43"/>
          </p15:clr>
        </p15:guide>
        <p15:guide id="8" pos="60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image" Target="../media/image33.emf"/><Relationship Id="rId5" Type="http://schemas.openxmlformats.org/officeDocument/2006/relationships/oleObject" Target="../embeddings/oleObject27.bin"/><Relationship Id="rId4" Type="http://schemas.openxmlformats.org/officeDocument/2006/relationships/image" Target="../media/image32.wmf"/></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4.xml"/><Relationship Id="rId1" Type="http://schemas.openxmlformats.org/officeDocument/2006/relationships/vmlDrawing" Target="../drawings/vmlDrawing8.vml"/><Relationship Id="rId4" Type="http://schemas.openxmlformats.org/officeDocument/2006/relationships/image" Target="../media/image35.emf"/></Relationships>
</file>

<file path=ppt/slides/_rels/slide18.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image" Target="../media/image37.emf"/><Relationship Id="rId5" Type="http://schemas.openxmlformats.org/officeDocument/2006/relationships/oleObject" Target="../embeddings/oleObject30.bin"/><Relationship Id="rId4" Type="http://schemas.openxmlformats.org/officeDocument/2006/relationships/image" Target="../media/image36.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4.xml"/><Relationship Id="rId1" Type="http://schemas.openxmlformats.org/officeDocument/2006/relationships/vmlDrawing" Target="../drawings/vmlDrawing10.vml"/><Relationship Id="rId4" Type="http://schemas.openxmlformats.org/officeDocument/2006/relationships/image" Target="../media/image3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4.xml"/><Relationship Id="rId1" Type="http://schemas.openxmlformats.org/officeDocument/2006/relationships/vmlDrawing" Target="../drawings/vmlDrawing11.vml"/><Relationship Id="rId6" Type="http://schemas.openxmlformats.org/officeDocument/2006/relationships/image" Target="../media/image41.emf"/><Relationship Id="rId5" Type="http://schemas.openxmlformats.org/officeDocument/2006/relationships/oleObject" Target="../embeddings/oleObject34.bin"/><Relationship Id="rId4" Type="http://schemas.openxmlformats.org/officeDocument/2006/relationships/image" Target="../media/image40.emf"/></Relationships>
</file>

<file path=ppt/slides/_rels/slide3.xml.rels><?xml version="1.0" encoding="UTF-8" standalone="yes"?>
<Relationships xmlns="http://schemas.openxmlformats.org/package/2006/relationships"><Relationship Id="rId8" Type="http://schemas.openxmlformats.org/officeDocument/2006/relationships/image" Target="../media/image6.e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8.e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5.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7.emf"/><Relationship Id="rId4" Type="http://schemas.openxmlformats.org/officeDocument/2006/relationships/image" Target="../media/image4.emf"/><Relationship Id="rId9" Type="http://schemas.openxmlformats.org/officeDocument/2006/relationships/oleObject" Target="../embeddings/oleObject4.bin"/><Relationship Id="rId14" Type="http://schemas.openxmlformats.org/officeDocument/2006/relationships/image" Target="../media/image9.emf"/></Relationships>
</file>

<file path=ppt/slides/_rels/slide4.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14.emf"/><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1.emf"/><Relationship Id="rId11" Type="http://schemas.openxmlformats.org/officeDocument/2006/relationships/oleObject" Target="../embeddings/oleObject11.bin"/><Relationship Id="rId5" Type="http://schemas.openxmlformats.org/officeDocument/2006/relationships/oleObject" Target="../embeddings/oleObject8.bin"/><Relationship Id="rId10" Type="http://schemas.openxmlformats.org/officeDocument/2006/relationships/image" Target="../media/image13.emf"/><Relationship Id="rId4" Type="http://schemas.openxmlformats.org/officeDocument/2006/relationships/image" Target="../media/image10.emf"/><Relationship Id="rId9" Type="http://schemas.openxmlformats.org/officeDocument/2006/relationships/oleObject" Target="../embeddings/oleObject10.bin"/></Relationships>
</file>

<file path=ppt/slides/_rels/slide5.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oleObject" Target="../embeddings/oleObject12.bin"/><Relationship Id="rId7" Type="http://schemas.openxmlformats.org/officeDocument/2006/relationships/oleObject" Target="../embeddings/oleObject14.bin"/><Relationship Id="rId12" Type="http://schemas.openxmlformats.org/officeDocument/2006/relationships/image" Target="../media/image19.emf"/><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16.emf"/><Relationship Id="rId11" Type="http://schemas.openxmlformats.org/officeDocument/2006/relationships/oleObject" Target="../embeddings/oleObject16.bin"/><Relationship Id="rId5" Type="http://schemas.openxmlformats.org/officeDocument/2006/relationships/oleObject" Target="../embeddings/oleObject13.bin"/><Relationship Id="rId10" Type="http://schemas.openxmlformats.org/officeDocument/2006/relationships/image" Target="../media/image18.emf"/><Relationship Id="rId4" Type="http://schemas.openxmlformats.org/officeDocument/2006/relationships/image" Target="../media/image15.emf"/><Relationship Id="rId9" Type="http://schemas.openxmlformats.org/officeDocument/2006/relationships/oleObject" Target="../embeddings/oleObject15.bin"/></Relationships>
</file>

<file path=ppt/slides/_rels/slide6.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image" Target="../media/image21.emf"/><Relationship Id="rId5" Type="http://schemas.openxmlformats.org/officeDocument/2006/relationships/oleObject" Target="../embeddings/oleObject18.bin"/><Relationship Id="rId4" Type="http://schemas.openxmlformats.org/officeDocument/2006/relationships/image" Target="../media/image20.emf"/></Relationships>
</file>

<file path=ppt/slides/_rels/slide7.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24.emf"/><Relationship Id="rId5" Type="http://schemas.openxmlformats.org/officeDocument/2006/relationships/oleObject" Target="../embeddings/oleObject21.bin"/><Relationship Id="rId10" Type="http://schemas.openxmlformats.org/officeDocument/2006/relationships/image" Target="../media/image26.emf"/><Relationship Id="rId4" Type="http://schemas.openxmlformats.org/officeDocument/2006/relationships/image" Target="../media/image23.emf"/><Relationship Id="rId9" Type="http://schemas.openxmlformats.org/officeDocument/2006/relationships/oleObject" Target="../embeddings/oleObject23.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image" Target="../media/image28.emf"/><Relationship Id="rId5" Type="http://schemas.openxmlformats.org/officeDocument/2006/relationships/oleObject" Target="../embeddings/oleObject25.bin"/><Relationship Id="rId4" Type="http://schemas.openxmlformats.org/officeDocument/2006/relationships/image" Target="../media/image27.emf"/></Relationships>
</file>

<file path=ppt/slides/_rels/slide9.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ea typeface="ＭＳ Ｐゴシック" charset="-128"/>
              </a:rPr>
              <a:t>28. Kapitel </a:t>
            </a:r>
            <a:endParaRPr lang="de-DE" dirty="0"/>
          </a:p>
        </p:txBody>
      </p:sp>
      <p:sp>
        <p:nvSpPr>
          <p:cNvPr id="3" name="Inhaltsplatzhalter 2"/>
          <p:cNvSpPr>
            <a:spLocks noGrp="1"/>
          </p:cNvSpPr>
          <p:nvPr>
            <p:ph idx="1"/>
          </p:nvPr>
        </p:nvSpPr>
        <p:spPr/>
        <p:txBody>
          <a:bodyPr/>
          <a:lstStyle/>
          <a:p>
            <a:r>
              <a:rPr lang="de-DE" altLang="de-DE" dirty="0">
                <a:ea typeface="ＭＳ Ｐゴシック" charset="-128"/>
              </a:rPr>
              <a:t>Oligopol </a:t>
            </a:r>
          </a:p>
          <a:p>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878816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06332" y="437475"/>
            <a:ext cx="8695857" cy="331151"/>
          </a:xfrm>
        </p:spPr>
        <p:txBody>
          <a:bodyPr/>
          <a:lstStyle/>
          <a:p>
            <a:r>
              <a:rPr lang="de-DE" dirty="0" smtClean="0"/>
              <a:t>ISOGEWINNKURVEN FÜR UNTERNEHMEN 2</a:t>
            </a:r>
            <a:endParaRPr lang="de-DE" dirty="0"/>
          </a:p>
        </p:txBody>
      </p:sp>
      <p:sp>
        <p:nvSpPr>
          <p:cNvPr id="3" name="Inhaltsplatzhalter 2"/>
          <p:cNvSpPr>
            <a:spLocks noGrp="1"/>
          </p:cNvSpPr>
          <p:nvPr>
            <p:ph idx="1"/>
          </p:nvPr>
        </p:nvSpPr>
        <p:spPr>
          <a:xfrm>
            <a:off x="787063" y="861391"/>
            <a:ext cx="8697417" cy="5339385"/>
          </a:xfrm>
        </p:spPr>
        <p:txBody>
          <a:bodyPr/>
          <a:lstStyle/>
          <a:p>
            <a:r>
              <a:rPr lang="de-DE" dirty="0" smtClean="0"/>
              <a:t> </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10</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285875" y="1000125"/>
            <a:ext cx="0" cy="4524375"/>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6"/>
          <p:cNvSpPr>
            <a:spLocks noChangeShapeType="1"/>
          </p:cNvSpPr>
          <p:nvPr/>
        </p:nvSpPr>
        <p:spPr bwMode="auto">
          <a:xfrm flipH="1">
            <a:off x="1285875" y="5524500"/>
            <a:ext cx="4524375" cy="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9" name="Line 8"/>
          <p:cNvSpPr>
            <a:spLocks noChangeShapeType="1"/>
          </p:cNvSpPr>
          <p:nvPr/>
        </p:nvSpPr>
        <p:spPr bwMode="auto">
          <a:xfrm flipH="1" flipV="1">
            <a:off x="1285875" y="4348206"/>
            <a:ext cx="4134264" cy="833394"/>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0" name="Rectangle 10"/>
          <p:cNvSpPr>
            <a:spLocks noChangeArrowheads="1"/>
          </p:cNvSpPr>
          <p:nvPr/>
        </p:nvSpPr>
        <p:spPr bwMode="auto">
          <a:xfrm>
            <a:off x="5526296" y="4660900"/>
            <a:ext cx="1160574"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 = R</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sp>
        <p:nvSpPr>
          <p:cNvPr id="12" name="Rectangle 18"/>
          <p:cNvSpPr>
            <a:spLocks noChangeArrowheads="1"/>
          </p:cNvSpPr>
          <p:nvPr/>
        </p:nvSpPr>
        <p:spPr bwMode="auto">
          <a:xfrm>
            <a:off x="3793781" y="2809081"/>
            <a:ext cx="4935134" cy="83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r>
              <a:rPr lang="de-AT" altLang="de-DE" sz="1600" dirty="0" smtClean="0"/>
              <a:t>DIE REAKTIONSKURVE DES UNTERNEHMENS 2</a:t>
            </a:r>
          </a:p>
          <a:p>
            <a:pPr>
              <a:spcBef>
                <a:spcPct val="0"/>
              </a:spcBef>
              <a:buClrTx/>
              <a:buSzTx/>
              <a:buFontTx/>
              <a:buNone/>
            </a:pPr>
            <a:r>
              <a:rPr lang="de-AT" altLang="de-DE" sz="1600" dirty="0" smtClean="0"/>
              <a:t>VERLÄUFT DURCH DIE „GIPFEL“ SEINER</a:t>
            </a:r>
          </a:p>
          <a:p>
            <a:pPr>
              <a:spcBef>
                <a:spcPct val="0"/>
              </a:spcBef>
              <a:buClrTx/>
              <a:buSzTx/>
              <a:buFontTx/>
              <a:buNone/>
            </a:pPr>
            <a:r>
              <a:rPr lang="de-AT" altLang="de-DE" sz="1600" dirty="0" smtClean="0"/>
              <a:t>ISOGEWINNKURVEN. </a:t>
            </a:r>
            <a:endParaRPr lang="en-US" altLang="de-DE" sz="1600" dirty="0"/>
          </a:p>
        </p:txBody>
      </p:sp>
      <p:sp>
        <p:nvSpPr>
          <p:cNvPr id="13" name="Rectangle 5"/>
          <p:cNvSpPr>
            <a:spLocks noChangeArrowheads="1"/>
          </p:cNvSpPr>
          <p:nvPr/>
        </p:nvSpPr>
        <p:spPr bwMode="auto">
          <a:xfrm>
            <a:off x="5526297" y="5562600"/>
            <a:ext cx="447920"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p>
        </p:txBody>
      </p:sp>
      <p:sp>
        <p:nvSpPr>
          <p:cNvPr id="14" name="Rectangle 4"/>
          <p:cNvSpPr>
            <a:spLocks noChangeArrowheads="1"/>
          </p:cNvSpPr>
          <p:nvPr/>
        </p:nvSpPr>
        <p:spPr bwMode="auto">
          <a:xfrm>
            <a:off x="886727" y="943882"/>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pic>
        <p:nvPicPr>
          <p:cNvPr id="15" name="Picture 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748" y="-458926"/>
            <a:ext cx="10048875" cy="776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7539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38854" y="477234"/>
            <a:ext cx="8695857" cy="317898"/>
          </a:xfrm>
        </p:spPr>
        <p:txBody>
          <a:bodyPr/>
          <a:lstStyle/>
          <a:p>
            <a:r>
              <a:rPr lang="de-DE" dirty="0" smtClean="0"/>
              <a:t>ABSPRACHEN</a:t>
            </a:r>
            <a:endParaRPr lang="de-DE" dirty="0"/>
          </a:p>
        </p:txBody>
      </p:sp>
      <p:sp>
        <p:nvSpPr>
          <p:cNvPr id="3" name="Inhaltsplatzhalter 2"/>
          <p:cNvSpPr>
            <a:spLocks noGrp="1"/>
          </p:cNvSpPr>
          <p:nvPr>
            <p:ph idx="1"/>
          </p:nvPr>
        </p:nvSpPr>
        <p:spPr>
          <a:xfrm>
            <a:off x="787063" y="861391"/>
            <a:ext cx="8697417" cy="5339385"/>
          </a:xfrm>
        </p:spPr>
        <p:txBody>
          <a:bodyPr/>
          <a:lstStyle/>
          <a:p>
            <a:r>
              <a:rPr lang="de-DE" dirty="0" smtClean="0"/>
              <a:t> </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428750" y="1000125"/>
            <a:ext cx="0" cy="4524375"/>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6"/>
          <p:cNvSpPr>
            <a:spLocks noChangeShapeType="1"/>
          </p:cNvSpPr>
          <p:nvPr/>
        </p:nvSpPr>
        <p:spPr bwMode="auto">
          <a:xfrm flipH="1">
            <a:off x="1428750" y="5524500"/>
            <a:ext cx="4524375" cy="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Arc 7"/>
          <p:cNvSpPr>
            <a:spLocks/>
          </p:cNvSpPr>
          <p:nvPr/>
        </p:nvSpPr>
        <p:spPr bwMode="auto">
          <a:xfrm>
            <a:off x="0" y="1716088"/>
            <a:ext cx="3452813" cy="3006725"/>
          </a:xfrm>
          <a:custGeom>
            <a:avLst/>
            <a:gdLst>
              <a:gd name="T0" fmla="*/ 2147483647 w 21600"/>
              <a:gd name="T1" fmla="*/ 0 h 36388"/>
              <a:gd name="T2" fmla="*/ 2147483647 w 21600"/>
              <a:gd name="T3" fmla="*/ 2147483647 h 36388"/>
              <a:gd name="T4" fmla="*/ 0 w 21600"/>
              <a:gd name="T5" fmla="*/ 2147483647 h 36388"/>
              <a:gd name="T6" fmla="*/ 0 60000 65536"/>
              <a:gd name="T7" fmla="*/ 0 60000 65536"/>
              <a:gd name="T8" fmla="*/ 0 60000 65536"/>
              <a:gd name="T9" fmla="*/ 0 w 21600"/>
              <a:gd name="T10" fmla="*/ 0 h 36388"/>
              <a:gd name="T11" fmla="*/ 21600 w 21600"/>
              <a:gd name="T12" fmla="*/ 36388 h 36388"/>
            </a:gdLst>
            <a:ahLst/>
            <a:cxnLst>
              <a:cxn ang="T6">
                <a:pos x="T0" y="T1"/>
              </a:cxn>
              <a:cxn ang="T7">
                <a:pos x="T2" y="T3"/>
              </a:cxn>
              <a:cxn ang="T8">
                <a:pos x="T4" y="T5"/>
              </a:cxn>
            </a:cxnLst>
            <a:rect l="T9" t="T10" r="T11" b="T12"/>
            <a:pathLst>
              <a:path w="21600" h="36388" fill="none" extrusionOk="0">
                <a:moveTo>
                  <a:pt x="11729" y="-1"/>
                </a:moveTo>
                <a:cubicBezTo>
                  <a:pt x="17883" y="3979"/>
                  <a:pt x="21600" y="10808"/>
                  <a:pt x="21600" y="18138"/>
                </a:cubicBezTo>
                <a:cubicBezTo>
                  <a:pt x="21600" y="25541"/>
                  <a:pt x="17808" y="32428"/>
                  <a:pt x="11553" y="36388"/>
                </a:cubicBezTo>
              </a:path>
              <a:path w="21600" h="36388" stroke="0" extrusionOk="0">
                <a:moveTo>
                  <a:pt x="11729" y="-1"/>
                </a:moveTo>
                <a:cubicBezTo>
                  <a:pt x="17883" y="3979"/>
                  <a:pt x="21600" y="10808"/>
                  <a:pt x="21600" y="18138"/>
                </a:cubicBezTo>
                <a:cubicBezTo>
                  <a:pt x="21600" y="25541"/>
                  <a:pt x="17808" y="32428"/>
                  <a:pt x="11553" y="36388"/>
                </a:cubicBezTo>
                <a:lnTo>
                  <a:pt x="0" y="18138"/>
                </a:lnTo>
                <a:lnTo>
                  <a:pt x="11729" y="-1"/>
                </a:lnTo>
                <a:close/>
              </a:path>
            </a:pathLst>
          </a:custGeom>
          <a:noFill/>
          <a:ln w="254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0" name="Arc 10"/>
          <p:cNvSpPr>
            <a:spLocks/>
          </p:cNvSpPr>
          <p:nvPr/>
        </p:nvSpPr>
        <p:spPr bwMode="auto">
          <a:xfrm>
            <a:off x="217488" y="1863725"/>
            <a:ext cx="3011487" cy="2646363"/>
          </a:xfrm>
          <a:custGeom>
            <a:avLst/>
            <a:gdLst>
              <a:gd name="T0" fmla="*/ 2147483647 w 21600"/>
              <a:gd name="T1" fmla="*/ 0 h 36381"/>
              <a:gd name="T2" fmla="*/ 2147483647 w 21600"/>
              <a:gd name="T3" fmla="*/ 2147483647 h 36381"/>
              <a:gd name="T4" fmla="*/ 0 w 21600"/>
              <a:gd name="T5" fmla="*/ 2147483647 h 36381"/>
              <a:gd name="T6" fmla="*/ 0 60000 65536"/>
              <a:gd name="T7" fmla="*/ 0 60000 65536"/>
              <a:gd name="T8" fmla="*/ 0 60000 65536"/>
              <a:gd name="T9" fmla="*/ 0 w 21600"/>
              <a:gd name="T10" fmla="*/ 0 h 36381"/>
              <a:gd name="T11" fmla="*/ 21600 w 21600"/>
              <a:gd name="T12" fmla="*/ 36381 h 36381"/>
            </a:gdLst>
            <a:ahLst/>
            <a:cxnLst>
              <a:cxn ang="T6">
                <a:pos x="T0" y="T1"/>
              </a:cxn>
              <a:cxn ang="T7">
                <a:pos x="T2" y="T3"/>
              </a:cxn>
              <a:cxn ang="T8">
                <a:pos x="T4" y="T5"/>
              </a:cxn>
            </a:cxnLst>
            <a:rect l="T9" t="T10" r="T11" b="T12"/>
            <a:pathLst>
              <a:path w="21600" h="36381" fill="none" extrusionOk="0">
                <a:moveTo>
                  <a:pt x="11735" y="-1"/>
                </a:moveTo>
                <a:cubicBezTo>
                  <a:pt x="17886" y="3980"/>
                  <a:pt x="21600" y="10807"/>
                  <a:pt x="21600" y="18134"/>
                </a:cubicBezTo>
                <a:cubicBezTo>
                  <a:pt x="21600" y="25535"/>
                  <a:pt x="17810" y="32420"/>
                  <a:pt x="11558" y="36381"/>
                </a:cubicBezTo>
              </a:path>
              <a:path w="21600" h="36381" stroke="0" extrusionOk="0">
                <a:moveTo>
                  <a:pt x="11735" y="-1"/>
                </a:moveTo>
                <a:cubicBezTo>
                  <a:pt x="17886" y="3980"/>
                  <a:pt x="21600" y="10807"/>
                  <a:pt x="21600" y="18134"/>
                </a:cubicBezTo>
                <a:cubicBezTo>
                  <a:pt x="21600" y="25535"/>
                  <a:pt x="17810" y="32420"/>
                  <a:pt x="11558" y="36381"/>
                </a:cubicBezTo>
                <a:lnTo>
                  <a:pt x="0" y="18134"/>
                </a:lnTo>
                <a:lnTo>
                  <a:pt x="11735" y="-1"/>
                </a:lnTo>
                <a:close/>
              </a:path>
            </a:pathLst>
          </a:custGeom>
          <a:noFill/>
          <a:ln w="254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Arc 8"/>
          <p:cNvSpPr>
            <a:spLocks/>
          </p:cNvSpPr>
          <p:nvPr/>
        </p:nvSpPr>
        <p:spPr bwMode="auto">
          <a:xfrm>
            <a:off x="1938338" y="3230563"/>
            <a:ext cx="3006725" cy="3452812"/>
          </a:xfrm>
          <a:custGeom>
            <a:avLst/>
            <a:gdLst>
              <a:gd name="T0" fmla="*/ 0 w 36379"/>
              <a:gd name="T1" fmla="*/ 2147483647 h 21600"/>
              <a:gd name="T2" fmla="*/ 2147483647 w 36379"/>
              <a:gd name="T3" fmla="*/ 2147483647 h 21600"/>
              <a:gd name="T4" fmla="*/ 2147483647 w 36379"/>
              <a:gd name="T5" fmla="*/ 2147483647 h 21600"/>
              <a:gd name="T6" fmla="*/ 0 60000 65536"/>
              <a:gd name="T7" fmla="*/ 0 60000 65536"/>
              <a:gd name="T8" fmla="*/ 0 60000 65536"/>
              <a:gd name="T9" fmla="*/ 0 w 36379"/>
              <a:gd name="T10" fmla="*/ 0 h 21600"/>
              <a:gd name="T11" fmla="*/ 36379 w 36379"/>
              <a:gd name="T12" fmla="*/ 21600 h 21600"/>
            </a:gdLst>
            <a:ahLst/>
            <a:cxnLst>
              <a:cxn ang="T6">
                <a:pos x="T0" y="T1"/>
              </a:cxn>
              <a:cxn ang="T7">
                <a:pos x="T2" y="T3"/>
              </a:cxn>
              <a:cxn ang="T8">
                <a:pos x="T4" y="T5"/>
              </a:cxn>
            </a:cxnLst>
            <a:rect l="T9" t="T10" r="T11" b="T12"/>
            <a:pathLst>
              <a:path w="36379" h="21600" fill="none" extrusionOk="0">
                <a:moveTo>
                  <a:pt x="-1" y="9863"/>
                </a:moveTo>
                <a:cubicBezTo>
                  <a:pt x="3980" y="3713"/>
                  <a:pt x="10806" y="-1"/>
                  <a:pt x="18133" y="-1"/>
                </a:cubicBezTo>
                <a:cubicBezTo>
                  <a:pt x="25533" y="-1"/>
                  <a:pt x="32418" y="3788"/>
                  <a:pt x="36378" y="10039"/>
                </a:cubicBezTo>
              </a:path>
              <a:path w="36379" h="21600" stroke="0" extrusionOk="0">
                <a:moveTo>
                  <a:pt x="-1" y="9863"/>
                </a:moveTo>
                <a:cubicBezTo>
                  <a:pt x="3980" y="3713"/>
                  <a:pt x="10806" y="-1"/>
                  <a:pt x="18133" y="-1"/>
                </a:cubicBezTo>
                <a:cubicBezTo>
                  <a:pt x="25533" y="-1"/>
                  <a:pt x="32418" y="3788"/>
                  <a:pt x="36378" y="10039"/>
                </a:cubicBezTo>
                <a:lnTo>
                  <a:pt x="18133" y="21600"/>
                </a:lnTo>
                <a:lnTo>
                  <a:pt x="-1" y="9863"/>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2" name="Arc 9"/>
          <p:cNvSpPr>
            <a:spLocks/>
          </p:cNvSpPr>
          <p:nvPr/>
        </p:nvSpPr>
        <p:spPr bwMode="auto">
          <a:xfrm>
            <a:off x="2193925" y="3406775"/>
            <a:ext cx="2574925" cy="3033713"/>
          </a:xfrm>
          <a:custGeom>
            <a:avLst/>
            <a:gdLst>
              <a:gd name="T0" fmla="*/ 0 w 36428"/>
              <a:gd name="T1" fmla="*/ 2147483647 h 21600"/>
              <a:gd name="T2" fmla="*/ 2147483647 w 36428"/>
              <a:gd name="T3" fmla="*/ 2147483647 h 21600"/>
              <a:gd name="T4" fmla="*/ 2147483647 w 36428"/>
              <a:gd name="T5" fmla="*/ 2147483647 h 21600"/>
              <a:gd name="T6" fmla="*/ 0 60000 65536"/>
              <a:gd name="T7" fmla="*/ 0 60000 65536"/>
              <a:gd name="T8" fmla="*/ 0 60000 65536"/>
              <a:gd name="T9" fmla="*/ 0 w 36428"/>
              <a:gd name="T10" fmla="*/ 0 h 21600"/>
              <a:gd name="T11" fmla="*/ 36428 w 36428"/>
              <a:gd name="T12" fmla="*/ 21600 h 21600"/>
            </a:gdLst>
            <a:ahLst/>
            <a:cxnLst>
              <a:cxn ang="T6">
                <a:pos x="T0" y="T1"/>
              </a:cxn>
              <a:cxn ang="T7">
                <a:pos x="T2" y="T3"/>
              </a:cxn>
              <a:cxn ang="T8">
                <a:pos x="T4" y="T5"/>
              </a:cxn>
            </a:cxnLst>
            <a:rect l="T9" t="T10" r="T11" b="T12"/>
            <a:pathLst>
              <a:path w="36428" h="21600" fill="none" extrusionOk="0">
                <a:moveTo>
                  <a:pt x="-1" y="9934"/>
                </a:moveTo>
                <a:cubicBezTo>
                  <a:pt x="3972" y="3743"/>
                  <a:pt x="10822" y="-1"/>
                  <a:pt x="18179" y="-1"/>
                </a:cubicBezTo>
                <a:cubicBezTo>
                  <a:pt x="25581" y="-1"/>
                  <a:pt x="32467" y="3790"/>
                  <a:pt x="36427" y="10044"/>
                </a:cubicBezTo>
              </a:path>
              <a:path w="36428" h="21600" stroke="0" extrusionOk="0">
                <a:moveTo>
                  <a:pt x="-1" y="9934"/>
                </a:moveTo>
                <a:cubicBezTo>
                  <a:pt x="3972" y="3743"/>
                  <a:pt x="10822" y="-1"/>
                  <a:pt x="18179" y="-1"/>
                </a:cubicBezTo>
                <a:cubicBezTo>
                  <a:pt x="25581" y="-1"/>
                  <a:pt x="32467" y="3790"/>
                  <a:pt x="36427" y="10044"/>
                </a:cubicBezTo>
                <a:lnTo>
                  <a:pt x="18179" y="21600"/>
                </a:lnTo>
                <a:lnTo>
                  <a:pt x="-1" y="9934"/>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Rectangle 4"/>
          <p:cNvSpPr>
            <a:spLocks noChangeArrowheads="1"/>
          </p:cNvSpPr>
          <p:nvPr/>
        </p:nvSpPr>
        <p:spPr bwMode="auto">
          <a:xfrm>
            <a:off x="1029602" y="917377"/>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sp>
        <p:nvSpPr>
          <p:cNvPr id="14" name="Rectangle 14"/>
          <p:cNvSpPr>
            <a:spLocks noChangeArrowheads="1"/>
          </p:cNvSpPr>
          <p:nvPr/>
        </p:nvSpPr>
        <p:spPr bwMode="auto">
          <a:xfrm>
            <a:off x="955226" y="2986829"/>
            <a:ext cx="45525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sp>
        <p:nvSpPr>
          <p:cNvPr id="15" name="Line 12"/>
          <p:cNvSpPr>
            <a:spLocks noChangeShapeType="1"/>
          </p:cNvSpPr>
          <p:nvPr/>
        </p:nvSpPr>
        <p:spPr bwMode="auto">
          <a:xfrm flipH="1">
            <a:off x="1425575" y="3227388"/>
            <a:ext cx="2006600"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6" name="Line 18"/>
          <p:cNvSpPr>
            <a:spLocks noChangeShapeType="1"/>
          </p:cNvSpPr>
          <p:nvPr/>
        </p:nvSpPr>
        <p:spPr bwMode="auto">
          <a:xfrm flipH="1" flipV="1">
            <a:off x="1428749" y="3480594"/>
            <a:ext cx="1730375" cy="7144"/>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7" name="Line 11"/>
          <p:cNvSpPr>
            <a:spLocks noChangeShapeType="1"/>
          </p:cNvSpPr>
          <p:nvPr/>
        </p:nvSpPr>
        <p:spPr bwMode="auto">
          <a:xfrm>
            <a:off x="3432175" y="3241675"/>
            <a:ext cx="0" cy="227965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Line 17"/>
          <p:cNvSpPr>
            <a:spLocks noChangeShapeType="1"/>
          </p:cNvSpPr>
          <p:nvPr/>
        </p:nvSpPr>
        <p:spPr bwMode="auto">
          <a:xfrm>
            <a:off x="3159125" y="3484563"/>
            <a:ext cx="0" cy="2039937"/>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9" name="AutoShape 29"/>
          <p:cNvSpPr>
            <a:spLocks noChangeArrowheads="1"/>
          </p:cNvSpPr>
          <p:nvPr/>
        </p:nvSpPr>
        <p:spPr bwMode="auto">
          <a:xfrm>
            <a:off x="1857375" y="3262312"/>
            <a:ext cx="166687" cy="238126"/>
          </a:xfrm>
          <a:prstGeom prst="downArrow">
            <a:avLst>
              <a:gd name="adj1" fmla="val 50000"/>
              <a:gd name="adj2" fmla="val 50005"/>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0" name="AutoShape 28"/>
          <p:cNvSpPr>
            <a:spLocks noChangeArrowheads="1"/>
          </p:cNvSpPr>
          <p:nvPr/>
        </p:nvSpPr>
        <p:spPr bwMode="auto">
          <a:xfrm>
            <a:off x="3128963" y="4762500"/>
            <a:ext cx="323850" cy="161131"/>
          </a:xfrm>
          <a:prstGeom prst="leftArrow">
            <a:avLst>
              <a:gd name="adj1" fmla="val 50000"/>
              <a:gd name="adj2" fmla="val 49995"/>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1" name="Rectangle 21"/>
          <p:cNvSpPr>
            <a:spLocks noChangeArrowheads="1"/>
          </p:cNvSpPr>
          <p:nvPr/>
        </p:nvSpPr>
        <p:spPr bwMode="auto">
          <a:xfrm>
            <a:off x="918357" y="3299436"/>
            <a:ext cx="47929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ja-JP" altLang="en-US"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endPar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endParaRPr>
          </a:p>
        </p:txBody>
      </p:sp>
      <p:sp>
        <p:nvSpPr>
          <p:cNvPr id="22" name="Rectangle 22"/>
          <p:cNvSpPr>
            <a:spLocks noChangeArrowheads="1"/>
          </p:cNvSpPr>
          <p:nvPr/>
        </p:nvSpPr>
        <p:spPr bwMode="auto">
          <a:xfrm>
            <a:off x="2919476" y="5594350"/>
            <a:ext cx="47929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ja-JP" altLang="en-US"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endPar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endParaRPr>
          </a:p>
        </p:txBody>
      </p:sp>
      <p:sp>
        <p:nvSpPr>
          <p:cNvPr id="23" name="Rectangle 13"/>
          <p:cNvSpPr>
            <a:spLocks noChangeArrowheads="1"/>
          </p:cNvSpPr>
          <p:nvPr/>
        </p:nvSpPr>
        <p:spPr bwMode="auto">
          <a:xfrm>
            <a:off x="3240088" y="5562600"/>
            <a:ext cx="45525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sp>
        <p:nvSpPr>
          <p:cNvPr id="24" name="Rectangle 5"/>
          <p:cNvSpPr>
            <a:spLocks noChangeArrowheads="1"/>
          </p:cNvSpPr>
          <p:nvPr/>
        </p:nvSpPr>
        <p:spPr bwMode="auto">
          <a:xfrm>
            <a:off x="5741988" y="5562600"/>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p>
        </p:txBody>
      </p:sp>
      <p:sp>
        <p:nvSpPr>
          <p:cNvPr id="25" name="Rectangle 17"/>
          <p:cNvSpPr>
            <a:spLocks noChangeArrowheads="1"/>
          </p:cNvSpPr>
          <p:nvPr/>
        </p:nvSpPr>
        <p:spPr bwMode="auto">
          <a:xfrm>
            <a:off x="2556821" y="1102364"/>
            <a:ext cx="3584315"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noProof="0" dirty="0" smtClean="0">
                <a:ln>
                  <a:noFill/>
                </a:ln>
                <a:solidFill>
                  <a:srgbClr val="000000"/>
                </a:solidFill>
                <a:effectLst/>
                <a:uLnTx/>
                <a:uFillTx/>
                <a:latin typeface="Arial" pitchFamily="34" charset="0"/>
                <a:ea typeface="ＭＳ Ｐゴシック" pitchFamily="34" charset="-128"/>
              </a:rPr>
              <a:t> </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 IST DAS COURNOT-NASH</a:t>
            </a:r>
            <a:b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b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GLEICHGEWICHT. </a:t>
            </a:r>
          </a:p>
        </p:txBody>
      </p:sp>
      <p:sp>
        <p:nvSpPr>
          <p:cNvPr id="27" name="Rectangle 27"/>
          <p:cNvSpPr>
            <a:spLocks noChangeArrowheads="1"/>
          </p:cNvSpPr>
          <p:nvPr/>
        </p:nvSpPr>
        <p:spPr bwMode="auto">
          <a:xfrm>
            <a:off x="5492489" y="1932751"/>
            <a:ext cx="3196388" cy="86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BEI (y</a:t>
            </a:r>
            <a:r>
              <a:rPr kumimoji="0" lang="en-US" altLang="de-DE" sz="1600" b="1" i="0" u="none" strike="noStrike" kern="0" cap="none" spc="0" normalizeH="0" baseline="-25000" noProof="0" dirty="0" smtClean="0">
                <a:ln>
                  <a:noFill/>
                </a:ln>
                <a:solidFill>
                  <a:srgbClr val="000000"/>
                </a:solidFill>
                <a:effectLst/>
                <a:uLnTx/>
                <a:uFillTx/>
                <a:cs typeface="Arial" panose="020B0604020202020204" pitchFamily="34" charset="0"/>
              </a:rPr>
              <a:t>1</a:t>
            </a:r>
            <a:r>
              <a:rPr kumimoji="0" lang="ja-JP" altLang="en-US" sz="1600" b="1" i="0" u="none" strike="noStrike" kern="0" cap="none" spc="0" normalizeH="0" baseline="0" noProof="0" dirty="0" smtClean="0">
                <a:ln>
                  <a:noFill/>
                </a:ln>
                <a:solidFill>
                  <a:srgbClr val="000000"/>
                </a:solidFill>
                <a:effectLst/>
                <a:uLnTx/>
                <a:uFillTx/>
                <a:cs typeface="Arial" panose="020B0604020202020204" pitchFamily="34" charset="0"/>
              </a:rPr>
              <a:t>’</a:t>
            </a:r>
            <a:r>
              <a:rPr kumimoji="0" lang="en-US" altLang="ja-JP" sz="1600" b="1" i="0" u="none" strike="noStrike" kern="0" cap="none" spc="0" normalizeH="0" baseline="0" noProof="0" dirty="0" smtClean="0">
                <a:ln>
                  <a:noFill/>
                </a:ln>
                <a:solidFill>
                  <a:srgbClr val="000000"/>
                </a:solidFill>
                <a:effectLst/>
                <a:uLnTx/>
                <a:uFillTx/>
                <a:cs typeface="Arial" panose="020B0604020202020204" pitchFamily="34" charset="0"/>
              </a:rPr>
              <a:t>, y</a:t>
            </a:r>
            <a:r>
              <a:rPr kumimoji="0" lang="en-US" altLang="ja-JP" sz="1600" b="1" i="0" u="none" strike="noStrike" kern="0" cap="none" spc="0" normalizeH="0" baseline="-25000" noProof="0" dirty="0" smtClean="0">
                <a:ln>
                  <a:noFill/>
                </a:ln>
                <a:solidFill>
                  <a:srgbClr val="000000"/>
                </a:solidFill>
                <a:effectLst/>
                <a:uLnTx/>
                <a:uFillTx/>
                <a:cs typeface="Arial" panose="020B0604020202020204" pitchFamily="34" charset="0"/>
              </a:rPr>
              <a:t>2</a:t>
            </a:r>
            <a:r>
              <a:rPr kumimoji="0" lang="ja-JP" altLang="en-US" sz="1600" b="1" i="0" u="none" strike="noStrike" kern="0" cap="none" spc="0" normalizeH="0" baseline="0" noProof="0" dirty="0" smtClean="0">
                <a:ln>
                  <a:noFill/>
                </a:ln>
                <a:solidFill>
                  <a:srgbClr val="000000"/>
                </a:solidFill>
                <a:effectLst/>
                <a:uLnTx/>
                <a:uFillTx/>
                <a:cs typeface="Arial" panose="020B0604020202020204" pitchFamily="34" charset="0"/>
              </a:rPr>
              <a:t>’</a:t>
            </a:r>
            <a:r>
              <a:rPr kumimoji="0" lang="en-US" altLang="ja-JP" sz="1600" b="1" i="0" u="none" strike="noStrike" kern="0" cap="none" spc="0" normalizeH="0" baseline="0" noProof="0" dirty="0" smtClean="0">
                <a:ln>
                  <a:noFill/>
                </a:ln>
                <a:solidFill>
                  <a:srgbClr val="000000"/>
                </a:solidFill>
                <a:effectLst/>
                <a:uLnTx/>
                <a:uFillTx/>
                <a:cs typeface="Arial" panose="020B0604020202020204" pitchFamily="34" charset="0"/>
              </a:rPr>
              <a:t>) ERZIELEN BEIDE</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cs typeface="Arial" panose="020B0604020202020204" pitchFamily="34" charset="0"/>
              </a:rPr>
              <a:t>UNTERNEHMEN HÖHERE</a:t>
            </a:r>
          </a:p>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GEWINNE</a:t>
            </a:r>
            <a:r>
              <a:rPr kumimoji="0" lang="en-US" altLang="de-DE" sz="1600" b="1" i="0" u="none" strike="noStrike" kern="0" cap="none" spc="0" normalizeH="0" noProof="0" dirty="0" smtClean="0">
                <a:ln>
                  <a:noFill/>
                </a:ln>
                <a:solidFill>
                  <a:srgbClr val="000000"/>
                </a:solidFill>
                <a:effectLst/>
                <a:uLnTx/>
                <a:uFillTx/>
                <a:cs typeface="Arial" panose="020B0604020202020204" pitchFamily="34" charset="0"/>
              </a:rPr>
              <a:t> ALS BEI</a:t>
            </a: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 (y</a:t>
            </a:r>
            <a:r>
              <a:rPr kumimoji="0" lang="en-US" altLang="de-DE" sz="1600" b="1" i="0" u="none" strike="noStrike" kern="0" cap="none" spc="0" normalizeH="0" baseline="-25000" noProof="0" dirty="0" smtClean="0">
                <a:ln>
                  <a:noFill/>
                </a:ln>
                <a:solidFill>
                  <a:srgbClr val="000000"/>
                </a:solidFill>
                <a:effectLst/>
                <a:uLnTx/>
                <a:uFillTx/>
                <a:cs typeface="Arial" panose="020B0604020202020204" pitchFamily="34" charset="0"/>
              </a:rPr>
              <a:t>1</a:t>
            </a: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 y</a:t>
            </a:r>
            <a:r>
              <a:rPr kumimoji="0" lang="en-US" altLang="de-DE" sz="1600" b="1" i="0" u="none" strike="noStrike" kern="0" cap="none" spc="0" normalizeH="0" baseline="-25000" noProof="0" dirty="0" smtClean="0">
                <a:ln>
                  <a:noFill/>
                </a:ln>
                <a:solidFill>
                  <a:srgbClr val="000000"/>
                </a:solidFill>
                <a:effectLst/>
                <a:uLnTx/>
                <a:uFillTx/>
                <a:cs typeface="Arial" panose="020B0604020202020204" pitchFamily="34" charset="0"/>
              </a:rPr>
              <a:t>2</a:t>
            </a: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 </a:t>
            </a:r>
          </a:p>
        </p:txBody>
      </p:sp>
      <p:sp>
        <p:nvSpPr>
          <p:cNvPr id="28" name="Rectangle 24"/>
          <p:cNvSpPr>
            <a:spLocks noChangeArrowheads="1"/>
          </p:cNvSpPr>
          <p:nvPr/>
        </p:nvSpPr>
        <p:spPr bwMode="auto">
          <a:xfrm>
            <a:off x="2931691" y="1867728"/>
            <a:ext cx="179536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ea typeface="ＭＳ Ｐゴシック" pitchFamily="34" charset="-128"/>
              </a:rPr>
              <a:t>STEIGENDES </a:t>
            </a:r>
            <a:r>
              <a:rPr kumimoji="0" lang="en-US" altLang="de-DE" sz="1600" b="1" i="0" u="none" strike="noStrike" kern="0" cap="none" spc="0" normalizeH="0" baseline="0" noProof="0" dirty="0" smtClean="0">
                <a:ln>
                  <a:noFill/>
                </a:ln>
                <a:solidFill>
                  <a:srgbClr val="000000"/>
                </a:solidFill>
                <a:effectLst/>
                <a:uLnTx/>
                <a:uFillTx/>
                <a:latin typeface="Symbol" pitchFamily="18" charset="2"/>
                <a:ea typeface="ＭＳ Ｐゴシック" pitchFamily="34" charset="-128"/>
              </a:rPr>
              <a:t>P</a:t>
            </a:r>
            <a:r>
              <a:rPr kumimoji="0" lang="en-US" altLang="de-DE" sz="1600" b="1" i="0" u="none" strike="noStrike" kern="0" cap="none" spc="0" normalizeH="0" baseline="-25000" noProof="0" dirty="0" smtClean="0">
                <a:ln>
                  <a:noFill/>
                </a:ln>
                <a:solidFill>
                  <a:srgbClr val="000000"/>
                </a:solidFill>
                <a:effectLst/>
                <a:uLnTx/>
                <a:uFillTx/>
                <a:ea typeface="ＭＳ Ｐゴシック" pitchFamily="34" charset="-128"/>
              </a:rPr>
              <a:t>2</a:t>
            </a:r>
          </a:p>
        </p:txBody>
      </p:sp>
      <p:sp>
        <p:nvSpPr>
          <p:cNvPr id="29" name="Rectangle 26"/>
          <p:cNvSpPr>
            <a:spLocks noChangeArrowheads="1"/>
          </p:cNvSpPr>
          <p:nvPr/>
        </p:nvSpPr>
        <p:spPr bwMode="auto">
          <a:xfrm>
            <a:off x="5037293" y="3556591"/>
            <a:ext cx="179536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ea typeface="ＭＳ Ｐゴシック" pitchFamily="34" charset="-128"/>
              </a:rPr>
              <a:t>STEIGENDES </a:t>
            </a:r>
            <a:r>
              <a:rPr kumimoji="0" lang="en-US" altLang="de-DE" sz="1600" b="1" i="0" u="none" strike="noStrike" kern="0" cap="none" spc="0" normalizeH="0" baseline="0" noProof="0" dirty="0" smtClean="0">
                <a:ln>
                  <a:noFill/>
                </a:ln>
                <a:solidFill>
                  <a:srgbClr val="000000"/>
                </a:solidFill>
                <a:effectLst/>
                <a:uLnTx/>
                <a:uFillTx/>
                <a:latin typeface="Symbol" pitchFamily="18" charset="2"/>
                <a:ea typeface="ＭＳ Ｐゴシック" pitchFamily="34" charset="-128"/>
              </a:rPr>
              <a:t>P</a:t>
            </a:r>
            <a:r>
              <a:rPr kumimoji="0" lang="en-US" altLang="de-DE" sz="1600" b="1" i="0" u="none" strike="noStrike" kern="0" cap="none" spc="0" normalizeH="0" baseline="-25000" noProof="0" dirty="0" smtClean="0">
                <a:ln>
                  <a:noFill/>
                </a:ln>
                <a:solidFill>
                  <a:srgbClr val="000000"/>
                </a:solidFill>
                <a:effectLst/>
                <a:uLnTx/>
                <a:uFillTx/>
                <a:ea typeface="ＭＳ Ｐゴシック" pitchFamily="34" charset="-128"/>
              </a:rPr>
              <a:t>1</a:t>
            </a:r>
          </a:p>
        </p:txBody>
      </p:sp>
      <p:sp>
        <p:nvSpPr>
          <p:cNvPr id="30" name="AutoShape 23"/>
          <p:cNvSpPr>
            <a:spLocks noChangeArrowheads="1"/>
          </p:cNvSpPr>
          <p:nvPr/>
        </p:nvSpPr>
        <p:spPr bwMode="auto">
          <a:xfrm>
            <a:off x="3432175" y="2274663"/>
            <a:ext cx="642937" cy="178594"/>
          </a:xfrm>
          <a:prstGeom prst="leftArrow">
            <a:avLst>
              <a:gd name="adj1" fmla="val 50000"/>
              <a:gd name="adj2" fmla="val 179983"/>
            </a:avLst>
          </a:prstGeom>
          <a:solidFill>
            <a:srgbClr val="55555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1" name="AutoShape 25"/>
          <p:cNvSpPr>
            <a:spLocks noChangeArrowheads="1"/>
          </p:cNvSpPr>
          <p:nvPr/>
        </p:nvSpPr>
        <p:spPr bwMode="auto">
          <a:xfrm>
            <a:off x="4899405" y="3469034"/>
            <a:ext cx="178594" cy="964449"/>
          </a:xfrm>
          <a:prstGeom prst="downArrow">
            <a:avLst>
              <a:gd name="adj1" fmla="val 50000"/>
              <a:gd name="adj2" fmla="val 180016"/>
            </a:avLst>
          </a:prstGeom>
          <a:solidFill>
            <a:srgbClr val="55555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2" name="Oval 16"/>
          <p:cNvSpPr>
            <a:spLocks noChangeArrowheads="1"/>
          </p:cNvSpPr>
          <p:nvPr/>
        </p:nvSpPr>
        <p:spPr bwMode="auto">
          <a:xfrm>
            <a:off x="1352550" y="3148013"/>
            <a:ext cx="144463" cy="144462"/>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3" name="Oval 19"/>
          <p:cNvSpPr>
            <a:spLocks noChangeArrowheads="1"/>
          </p:cNvSpPr>
          <p:nvPr/>
        </p:nvSpPr>
        <p:spPr bwMode="auto">
          <a:xfrm>
            <a:off x="1352550" y="3408363"/>
            <a:ext cx="144463" cy="144462"/>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4" name="Oval 20"/>
          <p:cNvSpPr>
            <a:spLocks noChangeArrowheads="1"/>
          </p:cNvSpPr>
          <p:nvPr/>
        </p:nvSpPr>
        <p:spPr bwMode="auto">
          <a:xfrm>
            <a:off x="3089275" y="5449888"/>
            <a:ext cx="144463" cy="144462"/>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5" name="Oval 15"/>
          <p:cNvSpPr>
            <a:spLocks noChangeArrowheads="1"/>
          </p:cNvSpPr>
          <p:nvPr/>
        </p:nvSpPr>
        <p:spPr bwMode="auto">
          <a:xfrm>
            <a:off x="3365500" y="5449888"/>
            <a:ext cx="144463" cy="144462"/>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Tree>
    <p:extLst>
      <p:ext uri="{BB962C8B-B14F-4D97-AF65-F5344CB8AC3E}">
        <p14:creationId xmlns:p14="http://schemas.microsoft.com/office/powerpoint/2010/main" val="37814451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2916" y="543558"/>
            <a:ext cx="8695857" cy="278142"/>
          </a:xfrm>
        </p:spPr>
        <p:txBody>
          <a:bodyPr/>
          <a:lstStyle/>
          <a:p>
            <a:r>
              <a:rPr lang="de-DE" dirty="0" smtClean="0"/>
              <a:t>KARTELL </a:t>
            </a:r>
            <a:endParaRPr lang="de-DE" dirty="0"/>
          </a:p>
        </p:txBody>
      </p:sp>
      <p:sp>
        <p:nvSpPr>
          <p:cNvPr id="3" name="Inhaltsplatzhalter 2"/>
          <p:cNvSpPr>
            <a:spLocks noGrp="1"/>
          </p:cNvSpPr>
          <p:nvPr>
            <p:ph idx="1"/>
          </p:nvPr>
        </p:nvSpPr>
        <p:spPr>
          <a:xfrm>
            <a:off x="862339" y="956590"/>
            <a:ext cx="8697417" cy="5112526"/>
          </a:xfrm>
        </p:spPr>
        <p:txBody>
          <a:bodyPr/>
          <a:lstStyle/>
          <a:p>
            <a:r>
              <a:rPr lang="de-DE" sz="1800" dirty="0" smtClean="0"/>
              <a:t> </a:t>
            </a:r>
            <a:endParaRPr lang="de-DE" sz="180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12</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428750" y="1000125"/>
            <a:ext cx="0" cy="4524375"/>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6"/>
          <p:cNvSpPr>
            <a:spLocks noChangeShapeType="1"/>
          </p:cNvSpPr>
          <p:nvPr/>
        </p:nvSpPr>
        <p:spPr bwMode="auto">
          <a:xfrm flipH="1">
            <a:off x="1428750" y="5524500"/>
            <a:ext cx="4524375" cy="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Arc 7"/>
          <p:cNvSpPr>
            <a:spLocks/>
          </p:cNvSpPr>
          <p:nvPr/>
        </p:nvSpPr>
        <p:spPr bwMode="auto">
          <a:xfrm>
            <a:off x="0" y="1716088"/>
            <a:ext cx="3452813" cy="3006725"/>
          </a:xfrm>
          <a:custGeom>
            <a:avLst/>
            <a:gdLst>
              <a:gd name="T0" fmla="*/ 2147483647 w 21600"/>
              <a:gd name="T1" fmla="*/ 0 h 36388"/>
              <a:gd name="T2" fmla="*/ 2147483647 w 21600"/>
              <a:gd name="T3" fmla="*/ 2147483647 h 36388"/>
              <a:gd name="T4" fmla="*/ 0 w 21600"/>
              <a:gd name="T5" fmla="*/ 2147483647 h 36388"/>
              <a:gd name="T6" fmla="*/ 0 60000 65536"/>
              <a:gd name="T7" fmla="*/ 0 60000 65536"/>
              <a:gd name="T8" fmla="*/ 0 60000 65536"/>
              <a:gd name="T9" fmla="*/ 0 w 21600"/>
              <a:gd name="T10" fmla="*/ 0 h 36388"/>
              <a:gd name="T11" fmla="*/ 21600 w 21600"/>
              <a:gd name="T12" fmla="*/ 36388 h 36388"/>
            </a:gdLst>
            <a:ahLst/>
            <a:cxnLst>
              <a:cxn ang="T6">
                <a:pos x="T0" y="T1"/>
              </a:cxn>
              <a:cxn ang="T7">
                <a:pos x="T2" y="T3"/>
              </a:cxn>
              <a:cxn ang="T8">
                <a:pos x="T4" y="T5"/>
              </a:cxn>
            </a:cxnLst>
            <a:rect l="T9" t="T10" r="T11" b="T12"/>
            <a:pathLst>
              <a:path w="21600" h="36388" fill="none" extrusionOk="0">
                <a:moveTo>
                  <a:pt x="11729" y="-1"/>
                </a:moveTo>
                <a:cubicBezTo>
                  <a:pt x="17883" y="3979"/>
                  <a:pt x="21600" y="10808"/>
                  <a:pt x="21600" y="18138"/>
                </a:cubicBezTo>
                <a:cubicBezTo>
                  <a:pt x="21600" y="25541"/>
                  <a:pt x="17808" y="32428"/>
                  <a:pt x="11553" y="36388"/>
                </a:cubicBezTo>
              </a:path>
              <a:path w="21600" h="36388" stroke="0" extrusionOk="0">
                <a:moveTo>
                  <a:pt x="11729" y="-1"/>
                </a:moveTo>
                <a:cubicBezTo>
                  <a:pt x="17883" y="3979"/>
                  <a:pt x="21600" y="10808"/>
                  <a:pt x="21600" y="18138"/>
                </a:cubicBezTo>
                <a:cubicBezTo>
                  <a:pt x="21600" y="25541"/>
                  <a:pt x="17808" y="32428"/>
                  <a:pt x="11553" y="36388"/>
                </a:cubicBezTo>
                <a:lnTo>
                  <a:pt x="0" y="18138"/>
                </a:lnTo>
                <a:lnTo>
                  <a:pt x="11729" y="-1"/>
                </a:lnTo>
                <a:close/>
              </a:path>
            </a:pathLst>
          </a:custGeom>
          <a:noFill/>
          <a:ln w="254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9" name="Arc 10"/>
          <p:cNvSpPr>
            <a:spLocks/>
          </p:cNvSpPr>
          <p:nvPr/>
        </p:nvSpPr>
        <p:spPr bwMode="auto">
          <a:xfrm>
            <a:off x="117475" y="1835150"/>
            <a:ext cx="3011488" cy="2646363"/>
          </a:xfrm>
          <a:custGeom>
            <a:avLst/>
            <a:gdLst>
              <a:gd name="T0" fmla="*/ 2147483647 w 21600"/>
              <a:gd name="T1" fmla="*/ 0 h 36381"/>
              <a:gd name="T2" fmla="*/ 2147483647 w 21600"/>
              <a:gd name="T3" fmla="*/ 2147483647 h 36381"/>
              <a:gd name="T4" fmla="*/ 0 w 21600"/>
              <a:gd name="T5" fmla="*/ 2147483647 h 36381"/>
              <a:gd name="T6" fmla="*/ 0 60000 65536"/>
              <a:gd name="T7" fmla="*/ 0 60000 65536"/>
              <a:gd name="T8" fmla="*/ 0 60000 65536"/>
              <a:gd name="T9" fmla="*/ 0 w 21600"/>
              <a:gd name="T10" fmla="*/ 0 h 36381"/>
              <a:gd name="T11" fmla="*/ 21600 w 21600"/>
              <a:gd name="T12" fmla="*/ 36381 h 36381"/>
            </a:gdLst>
            <a:ahLst/>
            <a:cxnLst>
              <a:cxn ang="T6">
                <a:pos x="T0" y="T1"/>
              </a:cxn>
              <a:cxn ang="T7">
                <a:pos x="T2" y="T3"/>
              </a:cxn>
              <a:cxn ang="T8">
                <a:pos x="T4" y="T5"/>
              </a:cxn>
            </a:cxnLst>
            <a:rect l="T9" t="T10" r="T11" b="T12"/>
            <a:pathLst>
              <a:path w="21600" h="36381" fill="none" extrusionOk="0">
                <a:moveTo>
                  <a:pt x="11735" y="-1"/>
                </a:moveTo>
                <a:cubicBezTo>
                  <a:pt x="17886" y="3980"/>
                  <a:pt x="21600" y="10807"/>
                  <a:pt x="21600" y="18134"/>
                </a:cubicBezTo>
                <a:cubicBezTo>
                  <a:pt x="21600" y="25535"/>
                  <a:pt x="17810" y="32420"/>
                  <a:pt x="11558" y="36381"/>
                </a:cubicBezTo>
              </a:path>
              <a:path w="21600" h="36381" stroke="0" extrusionOk="0">
                <a:moveTo>
                  <a:pt x="11735" y="-1"/>
                </a:moveTo>
                <a:cubicBezTo>
                  <a:pt x="17886" y="3980"/>
                  <a:pt x="21600" y="10807"/>
                  <a:pt x="21600" y="18134"/>
                </a:cubicBezTo>
                <a:cubicBezTo>
                  <a:pt x="21600" y="25535"/>
                  <a:pt x="17810" y="32420"/>
                  <a:pt x="11558" y="36381"/>
                </a:cubicBezTo>
                <a:lnTo>
                  <a:pt x="0" y="18134"/>
                </a:lnTo>
                <a:lnTo>
                  <a:pt x="11735" y="-1"/>
                </a:lnTo>
                <a:close/>
              </a:path>
            </a:pathLst>
          </a:custGeom>
          <a:noFill/>
          <a:ln w="254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0" name="Arc 27"/>
          <p:cNvSpPr>
            <a:spLocks/>
          </p:cNvSpPr>
          <p:nvPr/>
        </p:nvSpPr>
        <p:spPr bwMode="auto">
          <a:xfrm>
            <a:off x="171450" y="1912938"/>
            <a:ext cx="2711450" cy="2238375"/>
          </a:xfrm>
          <a:custGeom>
            <a:avLst/>
            <a:gdLst>
              <a:gd name="T0" fmla="*/ 2147483647 w 21600"/>
              <a:gd name="T1" fmla="*/ 0 h 36394"/>
              <a:gd name="T2" fmla="*/ 2147483647 w 21600"/>
              <a:gd name="T3" fmla="*/ 2147483647 h 36394"/>
              <a:gd name="T4" fmla="*/ 0 w 21600"/>
              <a:gd name="T5" fmla="*/ 2147483647 h 36394"/>
              <a:gd name="T6" fmla="*/ 0 60000 65536"/>
              <a:gd name="T7" fmla="*/ 0 60000 65536"/>
              <a:gd name="T8" fmla="*/ 0 60000 65536"/>
              <a:gd name="T9" fmla="*/ 0 w 21600"/>
              <a:gd name="T10" fmla="*/ 0 h 36394"/>
              <a:gd name="T11" fmla="*/ 21600 w 21600"/>
              <a:gd name="T12" fmla="*/ 36394 h 36394"/>
            </a:gdLst>
            <a:ahLst/>
            <a:cxnLst>
              <a:cxn ang="T6">
                <a:pos x="T0" y="T1"/>
              </a:cxn>
              <a:cxn ang="T7">
                <a:pos x="T2" y="T3"/>
              </a:cxn>
              <a:cxn ang="T8">
                <a:pos x="T4" y="T5"/>
              </a:cxn>
            </a:cxnLst>
            <a:rect l="T9" t="T10" r="T11" b="T12"/>
            <a:pathLst>
              <a:path w="21600" h="36394" fill="none" extrusionOk="0">
                <a:moveTo>
                  <a:pt x="11732" y="-1"/>
                </a:moveTo>
                <a:cubicBezTo>
                  <a:pt x="17884" y="3980"/>
                  <a:pt x="21600" y="10808"/>
                  <a:pt x="21600" y="18136"/>
                </a:cubicBezTo>
                <a:cubicBezTo>
                  <a:pt x="21600" y="25544"/>
                  <a:pt x="17803" y="32435"/>
                  <a:pt x="11541" y="36393"/>
                </a:cubicBezTo>
              </a:path>
              <a:path w="21600" h="36394" stroke="0" extrusionOk="0">
                <a:moveTo>
                  <a:pt x="11732" y="-1"/>
                </a:moveTo>
                <a:cubicBezTo>
                  <a:pt x="17884" y="3980"/>
                  <a:pt x="21600" y="10808"/>
                  <a:pt x="21600" y="18136"/>
                </a:cubicBezTo>
                <a:cubicBezTo>
                  <a:pt x="21600" y="25544"/>
                  <a:pt x="17803" y="32435"/>
                  <a:pt x="11541" y="36393"/>
                </a:cubicBezTo>
                <a:lnTo>
                  <a:pt x="0" y="18136"/>
                </a:lnTo>
                <a:lnTo>
                  <a:pt x="11732" y="-1"/>
                </a:lnTo>
                <a:close/>
              </a:path>
            </a:pathLst>
          </a:custGeom>
          <a:noFill/>
          <a:ln w="254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Line 12"/>
          <p:cNvSpPr>
            <a:spLocks noChangeShapeType="1"/>
          </p:cNvSpPr>
          <p:nvPr/>
        </p:nvSpPr>
        <p:spPr bwMode="auto">
          <a:xfrm flipH="1">
            <a:off x="1425575" y="3227388"/>
            <a:ext cx="2006600"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2" name="Line 30"/>
          <p:cNvSpPr>
            <a:spLocks noChangeShapeType="1"/>
          </p:cNvSpPr>
          <p:nvPr/>
        </p:nvSpPr>
        <p:spPr bwMode="auto">
          <a:xfrm flipH="1">
            <a:off x="1439376" y="3584575"/>
            <a:ext cx="1170473"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Line 30"/>
          <p:cNvSpPr>
            <a:spLocks noChangeShapeType="1"/>
          </p:cNvSpPr>
          <p:nvPr/>
        </p:nvSpPr>
        <p:spPr bwMode="auto">
          <a:xfrm flipH="1" flipV="1">
            <a:off x="1439377" y="4078288"/>
            <a:ext cx="1591160" cy="13114"/>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4" name="Arc 9"/>
          <p:cNvSpPr>
            <a:spLocks/>
          </p:cNvSpPr>
          <p:nvPr/>
        </p:nvSpPr>
        <p:spPr bwMode="auto">
          <a:xfrm>
            <a:off x="2370138" y="3816350"/>
            <a:ext cx="2451100" cy="3033713"/>
          </a:xfrm>
          <a:custGeom>
            <a:avLst/>
            <a:gdLst>
              <a:gd name="T0" fmla="*/ 0 w 36433"/>
              <a:gd name="T1" fmla="*/ 2147483647 h 21600"/>
              <a:gd name="T2" fmla="*/ 2147483647 w 36433"/>
              <a:gd name="T3" fmla="*/ 2147483647 h 21600"/>
              <a:gd name="T4" fmla="*/ 2147483647 w 36433"/>
              <a:gd name="T5" fmla="*/ 2147483647 h 21600"/>
              <a:gd name="T6" fmla="*/ 0 60000 65536"/>
              <a:gd name="T7" fmla="*/ 0 60000 65536"/>
              <a:gd name="T8" fmla="*/ 0 60000 65536"/>
              <a:gd name="T9" fmla="*/ 0 w 36433"/>
              <a:gd name="T10" fmla="*/ 0 h 21600"/>
              <a:gd name="T11" fmla="*/ 36433 w 36433"/>
              <a:gd name="T12" fmla="*/ 21600 h 21600"/>
            </a:gdLst>
            <a:ahLst/>
            <a:cxnLst>
              <a:cxn ang="T6">
                <a:pos x="T0" y="T1"/>
              </a:cxn>
              <a:cxn ang="T7">
                <a:pos x="T2" y="T3"/>
              </a:cxn>
              <a:cxn ang="T8">
                <a:pos x="T4" y="T5"/>
              </a:cxn>
            </a:cxnLst>
            <a:rect l="T9" t="T10" r="T11" b="T12"/>
            <a:pathLst>
              <a:path w="36433" h="21600" fill="none" extrusionOk="0">
                <a:moveTo>
                  <a:pt x="0" y="9943"/>
                </a:moveTo>
                <a:cubicBezTo>
                  <a:pt x="3972" y="3747"/>
                  <a:pt x="10825" y="-1"/>
                  <a:pt x="18185" y="-1"/>
                </a:cubicBezTo>
                <a:cubicBezTo>
                  <a:pt x="25586" y="-1"/>
                  <a:pt x="32472" y="3789"/>
                  <a:pt x="36432" y="10042"/>
                </a:cubicBezTo>
              </a:path>
              <a:path w="36433" h="21600" stroke="0" extrusionOk="0">
                <a:moveTo>
                  <a:pt x="0" y="9943"/>
                </a:moveTo>
                <a:cubicBezTo>
                  <a:pt x="3972" y="3747"/>
                  <a:pt x="10825" y="-1"/>
                  <a:pt x="18185" y="-1"/>
                </a:cubicBezTo>
                <a:cubicBezTo>
                  <a:pt x="25586" y="-1"/>
                  <a:pt x="32472" y="3789"/>
                  <a:pt x="36432" y="10042"/>
                </a:cubicBezTo>
                <a:lnTo>
                  <a:pt x="18185" y="21600"/>
                </a:lnTo>
                <a:lnTo>
                  <a:pt x="0" y="9943"/>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5" name="Arc 19"/>
          <p:cNvSpPr>
            <a:spLocks/>
          </p:cNvSpPr>
          <p:nvPr/>
        </p:nvSpPr>
        <p:spPr bwMode="auto">
          <a:xfrm>
            <a:off x="2251075" y="3506788"/>
            <a:ext cx="2574925" cy="3033712"/>
          </a:xfrm>
          <a:custGeom>
            <a:avLst/>
            <a:gdLst>
              <a:gd name="T0" fmla="*/ 0 w 36428"/>
              <a:gd name="T1" fmla="*/ 2147483647 h 21600"/>
              <a:gd name="T2" fmla="*/ 2147483647 w 36428"/>
              <a:gd name="T3" fmla="*/ 2147483647 h 21600"/>
              <a:gd name="T4" fmla="*/ 2147483647 w 36428"/>
              <a:gd name="T5" fmla="*/ 2147483647 h 21600"/>
              <a:gd name="T6" fmla="*/ 0 60000 65536"/>
              <a:gd name="T7" fmla="*/ 0 60000 65536"/>
              <a:gd name="T8" fmla="*/ 0 60000 65536"/>
              <a:gd name="T9" fmla="*/ 0 w 36428"/>
              <a:gd name="T10" fmla="*/ 0 h 21600"/>
              <a:gd name="T11" fmla="*/ 36428 w 36428"/>
              <a:gd name="T12" fmla="*/ 21600 h 21600"/>
            </a:gdLst>
            <a:ahLst/>
            <a:cxnLst>
              <a:cxn ang="T6">
                <a:pos x="T0" y="T1"/>
              </a:cxn>
              <a:cxn ang="T7">
                <a:pos x="T2" y="T3"/>
              </a:cxn>
              <a:cxn ang="T8">
                <a:pos x="T4" y="T5"/>
              </a:cxn>
            </a:cxnLst>
            <a:rect l="T9" t="T10" r="T11" b="T12"/>
            <a:pathLst>
              <a:path w="36428" h="21600" fill="none" extrusionOk="0">
                <a:moveTo>
                  <a:pt x="-1" y="9934"/>
                </a:moveTo>
                <a:cubicBezTo>
                  <a:pt x="3972" y="3743"/>
                  <a:pt x="10822" y="-1"/>
                  <a:pt x="18179" y="-1"/>
                </a:cubicBezTo>
                <a:cubicBezTo>
                  <a:pt x="25581" y="-1"/>
                  <a:pt x="32467" y="3790"/>
                  <a:pt x="36427" y="10044"/>
                </a:cubicBezTo>
              </a:path>
              <a:path w="36428" h="21600" stroke="0" extrusionOk="0">
                <a:moveTo>
                  <a:pt x="-1" y="9934"/>
                </a:moveTo>
                <a:cubicBezTo>
                  <a:pt x="3972" y="3743"/>
                  <a:pt x="10822" y="-1"/>
                  <a:pt x="18179" y="-1"/>
                </a:cubicBezTo>
                <a:cubicBezTo>
                  <a:pt x="25581" y="-1"/>
                  <a:pt x="32467" y="3790"/>
                  <a:pt x="36427" y="10044"/>
                </a:cubicBezTo>
                <a:lnTo>
                  <a:pt x="18179" y="21600"/>
                </a:lnTo>
                <a:lnTo>
                  <a:pt x="-1" y="9934"/>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6" name="Arc 8"/>
          <p:cNvSpPr>
            <a:spLocks/>
          </p:cNvSpPr>
          <p:nvPr/>
        </p:nvSpPr>
        <p:spPr bwMode="auto">
          <a:xfrm>
            <a:off x="1938338" y="3230563"/>
            <a:ext cx="3006725" cy="3452812"/>
          </a:xfrm>
          <a:custGeom>
            <a:avLst/>
            <a:gdLst>
              <a:gd name="T0" fmla="*/ 0 w 36379"/>
              <a:gd name="T1" fmla="*/ 2147483647 h 21600"/>
              <a:gd name="T2" fmla="*/ 2147483647 w 36379"/>
              <a:gd name="T3" fmla="*/ 2147483647 h 21600"/>
              <a:gd name="T4" fmla="*/ 2147483647 w 36379"/>
              <a:gd name="T5" fmla="*/ 2147483647 h 21600"/>
              <a:gd name="T6" fmla="*/ 0 60000 65536"/>
              <a:gd name="T7" fmla="*/ 0 60000 65536"/>
              <a:gd name="T8" fmla="*/ 0 60000 65536"/>
              <a:gd name="T9" fmla="*/ 0 w 36379"/>
              <a:gd name="T10" fmla="*/ 0 h 21600"/>
              <a:gd name="T11" fmla="*/ 36379 w 36379"/>
              <a:gd name="T12" fmla="*/ 21600 h 21600"/>
            </a:gdLst>
            <a:ahLst/>
            <a:cxnLst>
              <a:cxn ang="T6">
                <a:pos x="T0" y="T1"/>
              </a:cxn>
              <a:cxn ang="T7">
                <a:pos x="T2" y="T3"/>
              </a:cxn>
              <a:cxn ang="T8">
                <a:pos x="T4" y="T5"/>
              </a:cxn>
            </a:cxnLst>
            <a:rect l="T9" t="T10" r="T11" b="T12"/>
            <a:pathLst>
              <a:path w="36379" h="21600" fill="none" extrusionOk="0">
                <a:moveTo>
                  <a:pt x="-1" y="9863"/>
                </a:moveTo>
                <a:cubicBezTo>
                  <a:pt x="3980" y="3713"/>
                  <a:pt x="10806" y="-1"/>
                  <a:pt x="18133" y="-1"/>
                </a:cubicBezTo>
                <a:cubicBezTo>
                  <a:pt x="25533" y="-1"/>
                  <a:pt x="32418" y="3788"/>
                  <a:pt x="36378" y="10039"/>
                </a:cubicBezTo>
              </a:path>
              <a:path w="36379" h="21600" stroke="0" extrusionOk="0">
                <a:moveTo>
                  <a:pt x="-1" y="9863"/>
                </a:moveTo>
                <a:cubicBezTo>
                  <a:pt x="3980" y="3713"/>
                  <a:pt x="10806" y="-1"/>
                  <a:pt x="18133" y="-1"/>
                </a:cubicBezTo>
                <a:cubicBezTo>
                  <a:pt x="25533" y="-1"/>
                  <a:pt x="32418" y="3788"/>
                  <a:pt x="36378" y="10039"/>
                </a:cubicBezTo>
                <a:lnTo>
                  <a:pt x="18133" y="21600"/>
                </a:lnTo>
                <a:lnTo>
                  <a:pt x="-1" y="9863"/>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7" name="Line 11"/>
          <p:cNvSpPr>
            <a:spLocks noChangeShapeType="1"/>
          </p:cNvSpPr>
          <p:nvPr/>
        </p:nvSpPr>
        <p:spPr bwMode="auto">
          <a:xfrm>
            <a:off x="3432175" y="3241675"/>
            <a:ext cx="0" cy="227965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Line 15"/>
          <p:cNvSpPr>
            <a:spLocks noChangeShapeType="1"/>
          </p:cNvSpPr>
          <p:nvPr/>
        </p:nvSpPr>
        <p:spPr bwMode="auto">
          <a:xfrm>
            <a:off x="3030538" y="4078288"/>
            <a:ext cx="0" cy="1831975"/>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9" name="Line 29"/>
          <p:cNvSpPr>
            <a:spLocks noChangeShapeType="1"/>
          </p:cNvSpPr>
          <p:nvPr/>
        </p:nvSpPr>
        <p:spPr bwMode="auto">
          <a:xfrm>
            <a:off x="2609850" y="3654426"/>
            <a:ext cx="0" cy="1903412"/>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0" name="Line 38"/>
          <p:cNvSpPr>
            <a:spLocks noChangeShapeType="1"/>
          </p:cNvSpPr>
          <p:nvPr/>
        </p:nvSpPr>
        <p:spPr bwMode="auto">
          <a:xfrm>
            <a:off x="2609850" y="3587750"/>
            <a:ext cx="431800" cy="490538"/>
          </a:xfrm>
          <a:prstGeom prst="line">
            <a:avLst/>
          </a:prstGeom>
          <a:noFill/>
          <a:ln w="50800">
            <a:solidFill>
              <a:srgbClr val="3BED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de-DE" sz="2800" b="1" smtClean="0">
              <a:solidFill>
                <a:srgbClr val="000000"/>
              </a:solidFill>
              <a:latin typeface="Arial" pitchFamily="34" charset="0"/>
              <a:ea typeface="ＭＳ Ｐゴシック" pitchFamily="34" charset="-128"/>
            </a:endParaRPr>
          </a:p>
        </p:txBody>
      </p:sp>
      <p:sp>
        <p:nvSpPr>
          <p:cNvPr id="21" name="Rectangle 5"/>
          <p:cNvSpPr>
            <a:spLocks noChangeArrowheads="1"/>
          </p:cNvSpPr>
          <p:nvPr/>
        </p:nvSpPr>
        <p:spPr bwMode="auto">
          <a:xfrm>
            <a:off x="5741988" y="5562600"/>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p>
        </p:txBody>
      </p:sp>
      <p:sp>
        <p:nvSpPr>
          <p:cNvPr id="22" name="Rectangle 13"/>
          <p:cNvSpPr>
            <a:spLocks noChangeArrowheads="1"/>
          </p:cNvSpPr>
          <p:nvPr/>
        </p:nvSpPr>
        <p:spPr bwMode="auto">
          <a:xfrm>
            <a:off x="3240088" y="5562600"/>
            <a:ext cx="45525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grpSp>
        <p:nvGrpSpPr>
          <p:cNvPr id="24" name="Group 36"/>
          <p:cNvGrpSpPr>
            <a:grpSpLocks/>
          </p:cNvGrpSpPr>
          <p:nvPr/>
        </p:nvGrpSpPr>
        <p:grpSpPr bwMode="auto">
          <a:xfrm>
            <a:off x="2449135" y="5315549"/>
            <a:ext cx="374649" cy="523875"/>
            <a:chOff x="1415" y="3435"/>
            <a:chExt cx="236" cy="330"/>
          </a:xfrm>
        </p:grpSpPr>
        <p:sp>
          <p:nvSpPr>
            <p:cNvPr id="25" name="Rectangle 34"/>
            <p:cNvSpPr>
              <a:spLocks noChangeArrowheads="1"/>
            </p:cNvSpPr>
            <p:nvPr/>
          </p:nvSpPr>
          <p:spPr bwMode="auto">
            <a:xfrm>
              <a:off x="1415" y="3551"/>
              <a:ext cx="236"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sp>
          <p:nvSpPr>
            <p:cNvPr id="26" name="Rectangle 35"/>
            <p:cNvSpPr>
              <a:spLocks noChangeArrowheads="1"/>
            </p:cNvSpPr>
            <p:nvPr/>
          </p:nvSpPr>
          <p:spPr bwMode="auto">
            <a:xfrm>
              <a:off x="1416" y="3435"/>
              <a:ext cx="19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8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_</a:t>
              </a:r>
            </a:p>
          </p:txBody>
        </p:sp>
      </p:grpSp>
      <p:grpSp>
        <p:nvGrpSpPr>
          <p:cNvPr id="27" name="Group 22"/>
          <p:cNvGrpSpPr>
            <a:grpSpLocks/>
          </p:cNvGrpSpPr>
          <p:nvPr/>
        </p:nvGrpSpPr>
        <p:grpSpPr bwMode="auto">
          <a:xfrm>
            <a:off x="1049768" y="3854661"/>
            <a:ext cx="374650" cy="430213"/>
            <a:chOff x="467" y="2325"/>
            <a:chExt cx="236" cy="271"/>
          </a:xfrm>
        </p:grpSpPr>
        <p:sp>
          <p:nvSpPr>
            <p:cNvPr id="28" name="Rectangle 20"/>
            <p:cNvSpPr>
              <a:spLocks noChangeArrowheads="1"/>
            </p:cNvSpPr>
            <p:nvPr/>
          </p:nvSpPr>
          <p:spPr bwMode="auto">
            <a:xfrm>
              <a:off x="467" y="2382"/>
              <a:ext cx="236"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sp>
          <p:nvSpPr>
            <p:cNvPr id="29" name="Rectangle 21"/>
            <p:cNvSpPr>
              <a:spLocks noChangeArrowheads="1"/>
            </p:cNvSpPr>
            <p:nvPr/>
          </p:nvSpPr>
          <p:spPr bwMode="auto">
            <a:xfrm>
              <a:off x="467" y="2325"/>
              <a:ext cx="19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grpSp>
      <p:sp>
        <p:nvSpPr>
          <p:cNvPr id="31" name="Rectangle 14"/>
          <p:cNvSpPr>
            <a:spLocks noChangeArrowheads="1"/>
          </p:cNvSpPr>
          <p:nvPr/>
        </p:nvSpPr>
        <p:spPr bwMode="auto">
          <a:xfrm>
            <a:off x="995346" y="3042401"/>
            <a:ext cx="45525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grpSp>
        <p:nvGrpSpPr>
          <p:cNvPr id="34" name="Group 33"/>
          <p:cNvGrpSpPr>
            <a:grpSpLocks/>
          </p:cNvGrpSpPr>
          <p:nvPr/>
        </p:nvGrpSpPr>
        <p:grpSpPr bwMode="auto">
          <a:xfrm>
            <a:off x="926614" y="3158335"/>
            <a:ext cx="374650" cy="765176"/>
            <a:chOff x="177" y="1858"/>
            <a:chExt cx="236" cy="482"/>
          </a:xfrm>
        </p:grpSpPr>
        <p:sp>
          <p:nvSpPr>
            <p:cNvPr id="35" name="Rectangle 31"/>
            <p:cNvSpPr>
              <a:spLocks noChangeArrowheads="1"/>
            </p:cNvSpPr>
            <p:nvPr/>
          </p:nvSpPr>
          <p:spPr bwMode="auto">
            <a:xfrm>
              <a:off x="211" y="2023"/>
              <a:ext cx="202"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sp>
          <p:nvSpPr>
            <p:cNvPr id="36" name="Rectangle 32"/>
            <p:cNvSpPr>
              <a:spLocks noChangeArrowheads="1"/>
            </p:cNvSpPr>
            <p:nvPr/>
          </p:nvSpPr>
          <p:spPr bwMode="auto">
            <a:xfrm>
              <a:off x="177" y="1858"/>
              <a:ext cx="19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8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_</a:t>
              </a:r>
            </a:p>
          </p:txBody>
        </p:sp>
      </p:grpSp>
      <p:grpSp>
        <p:nvGrpSpPr>
          <p:cNvPr id="37" name="Group 25"/>
          <p:cNvGrpSpPr>
            <a:grpSpLocks/>
          </p:cNvGrpSpPr>
          <p:nvPr/>
        </p:nvGrpSpPr>
        <p:grpSpPr bwMode="auto">
          <a:xfrm>
            <a:off x="2801940" y="5711817"/>
            <a:ext cx="377825" cy="450849"/>
            <a:chOff x="1765" y="3598"/>
            <a:chExt cx="238" cy="284"/>
          </a:xfrm>
        </p:grpSpPr>
        <p:sp>
          <p:nvSpPr>
            <p:cNvPr id="38" name="Rectangle 23"/>
            <p:cNvSpPr>
              <a:spLocks noChangeArrowheads="1"/>
            </p:cNvSpPr>
            <p:nvPr/>
          </p:nvSpPr>
          <p:spPr bwMode="auto">
            <a:xfrm>
              <a:off x="1767" y="3668"/>
              <a:ext cx="236"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p>
          </p:txBody>
        </p:sp>
        <p:sp>
          <p:nvSpPr>
            <p:cNvPr id="39" name="Rectangle 24"/>
            <p:cNvSpPr>
              <a:spLocks noChangeArrowheads="1"/>
            </p:cNvSpPr>
            <p:nvPr/>
          </p:nvSpPr>
          <p:spPr bwMode="auto">
            <a:xfrm>
              <a:off x="1765" y="3598"/>
              <a:ext cx="19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grpSp>
      <p:sp>
        <p:nvSpPr>
          <p:cNvPr id="40" name="Rectangle 39"/>
          <p:cNvSpPr>
            <a:spLocks noChangeArrowheads="1"/>
          </p:cNvSpPr>
          <p:nvPr/>
        </p:nvSpPr>
        <p:spPr bwMode="auto">
          <a:xfrm>
            <a:off x="3575051" y="1185112"/>
            <a:ext cx="5225790" cy="1324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de-AT" altLang="de-DE" sz="1600" b="1" i="0" u="none" strike="noStrike" kern="0" cap="none" spc="0" normalizeH="0" baseline="0" noProof="0" dirty="0" smtClean="0">
                <a:ln>
                  <a:noFill/>
                </a:ln>
                <a:solidFill>
                  <a:srgbClr val="000000"/>
                </a:solidFill>
                <a:effectLst/>
                <a:uLnTx/>
                <a:uFillTx/>
              </a:rPr>
              <a:t>DIE GRÜNE LINIE BESTEHT AUS OUTPUTPAAREN,</a:t>
            </a:r>
          </a:p>
          <a:p>
            <a:pPr marL="0" marR="0" lvl="0" indent="0" defTabSz="912813" eaLnBrk="0" fontAlgn="base" latinLnBrk="0" hangingPunct="0">
              <a:lnSpc>
                <a:spcPct val="100000"/>
              </a:lnSpc>
              <a:spcBef>
                <a:spcPct val="0"/>
              </a:spcBef>
              <a:spcAft>
                <a:spcPct val="0"/>
              </a:spcAft>
              <a:buClrTx/>
              <a:buSzTx/>
              <a:buFontTx/>
              <a:buNone/>
              <a:tabLst/>
              <a:defRPr/>
            </a:pPr>
            <a:r>
              <a:rPr lang="de-AT" altLang="ja-JP" sz="1600" kern="0" dirty="0" smtClean="0">
                <a:solidFill>
                  <a:srgbClr val="000000"/>
                </a:solidFill>
              </a:rPr>
              <a:t>DIE JEWEILS EIN GEWINNMAXIMUM FÜR EIN</a:t>
            </a:r>
          </a:p>
          <a:p>
            <a:pPr marL="0" marR="0" lvl="0" indent="0" defTabSz="912813" eaLnBrk="0" fontAlgn="base" latinLnBrk="0" hangingPunct="0">
              <a:lnSpc>
                <a:spcPct val="100000"/>
              </a:lnSpc>
              <a:spcBef>
                <a:spcPct val="0"/>
              </a:spcBef>
              <a:spcAft>
                <a:spcPct val="0"/>
              </a:spcAft>
              <a:buClrTx/>
              <a:buSzTx/>
              <a:buFontTx/>
              <a:buNone/>
              <a:tabLst/>
              <a:defRPr/>
            </a:pPr>
            <a:r>
              <a:rPr kumimoji="0" lang="de-AT" altLang="ja-JP" sz="1600" b="1" i="0" u="none" strike="noStrike" kern="0" cap="none" spc="0" normalizeH="0" baseline="0" noProof="0" dirty="0" smtClean="0">
                <a:ln>
                  <a:noFill/>
                </a:ln>
                <a:solidFill>
                  <a:srgbClr val="000000"/>
                </a:solidFill>
                <a:effectLst/>
                <a:uLnTx/>
                <a:uFillTx/>
              </a:rPr>
              <a:t>UNTERNEHMEN DARSTELLEN UND DEM </a:t>
            </a:r>
          </a:p>
          <a:p>
            <a:pPr marL="0" marR="0" lvl="0" indent="0" defTabSz="912813" eaLnBrk="0" fontAlgn="base" latinLnBrk="0" hangingPunct="0">
              <a:lnSpc>
                <a:spcPct val="100000"/>
              </a:lnSpc>
              <a:spcBef>
                <a:spcPct val="0"/>
              </a:spcBef>
              <a:spcAft>
                <a:spcPct val="0"/>
              </a:spcAft>
              <a:buClrTx/>
              <a:buSzTx/>
              <a:buFontTx/>
              <a:buNone/>
              <a:tabLst/>
              <a:defRPr/>
            </a:pPr>
            <a:r>
              <a:rPr lang="de-AT" altLang="ja-JP" sz="1600" kern="0" dirty="0" smtClean="0">
                <a:solidFill>
                  <a:srgbClr val="000000"/>
                </a:solidFill>
              </a:rPr>
              <a:t>ANDEREN ZUMINDEST DEN GEWINN</a:t>
            </a:r>
          </a:p>
          <a:p>
            <a:pPr marL="0" marR="0" lvl="0" indent="0" defTabSz="912813" eaLnBrk="0" fontAlgn="base" latinLnBrk="0" hangingPunct="0">
              <a:lnSpc>
                <a:spcPct val="100000"/>
              </a:lnSpc>
              <a:spcBef>
                <a:spcPct val="0"/>
              </a:spcBef>
              <a:spcAft>
                <a:spcPct val="0"/>
              </a:spcAft>
              <a:buClrTx/>
              <a:buSzTx/>
              <a:buFontTx/>
              <a:buNone/>
              <a:tabLst/>
              <a:defRPr/>
            </a:pPr>
            <a:r>
              <a:rPr lang="de-AT" altLang="ja-JP" sz="1600" kern="0" dirty="0" smtClean="0">
                <a:solidFill>
                  <a:srgbClr val="000000"/>
                </a:solidFill>
              </a:rPr>
              <a:t>SEINES C-N GLEICHGEWICHTS GEBEN. </a:t>
            </a:r>
            <a:endParaRPr kumimoji="0" lang="en-US" altLang="de-DE" sz="1600" b="1" i="0" u="none" strike="noStrike" kern="0" cap="none" spc="0" normalizeH="0" baseline="0" noProof="0" dirty="0" smtClean="0">
              <a:ln>
                <a:noFill/>
              </a:ln>
              <a:solidFill>
                <a:srgbClr val="000000"/>
              </a:solidFill>
              <a:effectLst/>
              <a:uLnTx/>
              <a:uFillTx/>
            </a:endParaRPr>
          </a:p>
        </p:txBody>
      </p:sp>
      <p:sp>
        <p:nvSpPr>
          <p:cNvPr id="41" name="Line 15"/>
          <p:cNvSpPr>
            <a:spLocks noChangeShapeType="1"/>
          </p:cNvSpPr>
          <p:nvPr/>
        </p:nvSpPr>
        <p:spPr bwMode="auto">
          <a:xfrm flipH="1">
            <a:off x="1425575" y="3859213"/>
            <a:ext cx="1387475"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2" name="Line 14"/>
          <p:cNvSpPr>
            <a:spLocks noChangeShapeType="1"/>
          </p:cNvSpPr>
          <p:nvPr/>
        </p:nvSpPr>
        <p:spPr bwMode="auto">
          <a:xfrm>
            <a:off x="2830513" y="3878263"/>
            <a:ext cx="0" cy="1643062"/>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3" name="Oval 24"/>
          <p:cNvSpPr>
            <a:spLocks noChangeArrowheads="1"/>
          </p:cNvSpPr>
          <p:nvPr/>
        </p:nvSpPr>
        <p:spPr bwMode="auto">
          <a:xfrm>
            <a:off x="1352550" y="3790950"/>
            <a:ext cx="144463"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44" name="Oval 16"/>
          <p:cNvSpPr>
            <a:spLocks noChangeArrowheads="1"/>
          </p:cNvSpPr>
          <p:nvPr/>
        </p:nvSpPr>
        <p:spPr bwMode="auto">
          <a:xfrm>
            <a:off x="2757488" y="5449888"/>
            <a:ext cx="144462" cy="144462"/>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pSp>
        <p:nvGrpSpPr>
          <p:cNvPr id="46" name="Group 23"/>
          <p:cNvGrpSpPr>
            <a:grpSpLocks/>
          </p:cNvGrpSpPr>
          <p:nvPr/>
        </p:nvGrpSpPr>
        <p:grpSpPr bwMode="auto">
          <a:xfrm>
            <a:off x="2691605" y="5304631"/>
            <a:ext cx="503238" cy="579437"/>
            <a:chOff x="1557" y="3375"/>
            <a:chExt cx="317" cy="365"/>
          </a:xfrm>
        </p:grpSpPr>
        <p:sp>
          <p:nvSpPr>
            <p:cNvPr id="47" name="Rectangle 21"/>
            <p:cNvSpPr>
              <a:spLocks noChangeArrowheads="1"/>
            </p:cNvSpPr>
            <p:nvPr/>
          </p:nvSpPr>
          <p:spPr bwMode="auto">
            <a:xfrm>
              <a:off x="1561" y="3485"/>
              <a:ext cx="31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30000" noProof="0" dirty="0" smtClean="0">
                  <a:ln>
                    <a:noFill/>
                  </a:ln>
                  <a:solidFill>
                    <a:srgbClr val="000000"/>
                  </a:solidFill>
                  <a:effectLst/>
                  <a:uLnTx/>
                  <a:uFillTx/>
                  <a:latin typeface="Arial" pitchFamily="34" charset="0"/>
                  <a:ea typeface="ＭＳ Ｐゴシック" pitchFamily="34" charset="-128"/>
                </a:rPr>
                <a:t>m</a:t>
              </a:r>
            </a:p>
          </p:txBody>
        </p:sp>
        <p:sp>
          <p:nvSpPr>
            <p:cNvPr id="48" name="Rectangle 22"/>
            <p:cNvSpPr>
              <a:spLocks noChangeArrowheads="1"/>
            </p:cNvSpPr>
            <p:nvPr/>
          </p:nvSpPr>
          <p:spPr bwMode="auto">
            <a:xfrm>
              <a:off x="1557" y="3375"/>
              <a:ext cx="11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pSp>
      <p:grpSp>
        <p:nvGrpSpPr>
          <p:cNvPr id="49" name="Group 20"/>
          <p:cNvGrpSpPr>
            <a:grpSpLocks/>
          </p:cNvGrpSpPr>
          <p:nvPr/>
        </p:nvGrpSpPr>
        <p:grpSpPr bwMode="auto">
          <a:xfrm>
            <a:off x="904389" y="3446463"/>
            <a:ext cx="496888" cy="579438"/>
            <a:chOff x="410" y="2126"/>
            <a:chExt cx="313" cy="365"/>
          </a:xfrm>
        </p:grpSpPr>
        <p:sp>
          <p:nvSpPr>
            <p:cNvPr id="50" name="Rectangle 18"/>
            <p:cNvSpPr>
              <a:spLocks noChangeArrowheads="1"/>
            </p:cNvSpPr>
            <p:nvPr/>
          </p:nvSpPr>
          <p:spPr bwMode="auto">
            <a:xfrm>
              <a:off x="410" y="2258"/>
              <a:ext cx="31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30000" noProof="0" dirty="0" smtClean="0">
                  <a:ln>
                    <a:noFill/>
                  </a:ln>
                  <a:solidFill>
                    <a:srgbClr val="000000"/>
                  </a:solidFill>
                  <a:effectLst/>
                  <a:uLnTx/>
                  <a:uFillTx/>
                  <a:latin typeface="Arial" pitchFamily="34" charset="0"/>
                  <a:ea typeface="ＭＳ Ｐゴシック" pitchFamily="34" charset="-128"/>
                </a:rPr>
                <a:t>m</a:t>
              </a:r>
            </a:p>
          </p:txBody>
        </p:sp>
        <p:sp>
          <p:nvSpPr>
            <p:cNvPr id="51" name="Rectangle 19"/>
            <p:cNvSpPr>
              <a:spLocks noChangeArrowheads="1"/>
            </p:cNvSpPr>
            <p:nvPr/>
          </p:nvSpPr>
          <p:spPr bwMode="auto">
            <a:xfrm>
              <a:off x="426" y="2126"/>
              <a:ext cx="11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pSp>
      <p:sp>
        <p:nvSpPr>
          <p:cNvPr id="52" name="Rectangle 25"/>
          <p:cNvSpPr>
            <a:spLocks noChangeArrowheads="1"/>
          </p:cNvSpPr>
          <p:nvPr/>
        </p:nvSpPr>
        <p:spPr bwMode="auto">
          <a:xfrm>
            <a:off x="5205482" y="2924382"/>
            <a:ext cx="4068421" cy="110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8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r>
              <a:rPr kumimoji="0" lang="en-US" altLang="de-DE" sz="1600" b="1" i="0" u="none" strike="noStrike" kern="0" cap="none" spc="0" normalizeH="0" baseline="0" noProof="0" dirty="0" smtClean="0">
                <a:ln>
                  <a:noFill/>
                </a:ln>
                <a:solidFill>
                  <a:srgbClr val="000000"/>
                </a:solidFill>
                <a:effectLst/>
                <a:uLnTx/>
                <a:uFillTx/>
              </a:rPr>
              <a:t>y</a:t>
            </a:r>
            <a:r>
              <a:rPr kumimoji="0" lang="en-US" altLang="de-DE" sz="1600" b="1" i="0" u="none" strike="noStrike" kern="0" cap="none" spc="0" normalizeH="0" baseline="-25000" noProof="0" dirty="0" smtClean="0">
                <a:ln>
                  <a:noFill/>
                </a:ln>
                <a:solidFill>
                  <a:srgbClr val="000000"/>
                </a:solidFill>
                <a:effectLst/>
                <a:uLnTx/>
                <a:uFillTx/>
              </a:rPr>
              <a:t>1</a:t>
            </a:r>
            <a:r>
              <a:rPr kumimoji="0" lang="en-US" altLang="de-DE" sz="1600" b="1" i="0" u="none" strike="noStrike" kern="0" cap="none" spc="0" normalizeH="0" baseline="30000" noProof="0" dirty="0" smtClean="0">
                <a:ln>
                  <a:noFill/>
                </a:ln>
                <a:solidFill>
                  <a:srgbClr val="000000"/>
                </a:solidFill>
                <a:effectLst/>
                <a:uLnTx/>
                <a:uFillTx/>
              </a:rPr>
              <a:t>m</a:t>
            </a:r>
            <a:r>
              <a:rPr kumimoji="0" lang="en-US" altLang="de-DE" sz="1600" b="1" i="0" u="none" strike="noStrike" kern="0" cap="none" spc="0" normalizeH="0" baseline="0" noProof="0" dirty="0" smtClean="0">
                <a:ln>
                  <a:noFill/>
                </a:ln>
                <a:solidFill>
                  <a:srgbClr val="000000"/>
                </a:solidFill>
                <a:effectLst/>
                <a:uLnTx/>
                <a:uFillTx/>
              </a:rPr>
              <a:t>, y</a:t>
            </a:r>
            <a:r>
              <a:rPr kumimoji="0" lang="en-US" altLang="de-DE" sz="1600" b="1" i="0" u="none" strike="noStrike" kern="0" cap="none" spc="0" normalizeH="0" baseline="-25000" noProof="0" dirty="0" smtClean="0">
                <a:ln>
                  <a:noFill/>
                </a:ln>
                <a:solidFill>
                  <a:srgbClr val="000000"/>
                </a:solidFill>
                <a:effectLst/>
                <a:uLnTx/>
                <a:uFillTx/>
              </a:rPr>
              <a:t>2</a:t>
            </a:r>
            <a:r>
              <a:rPr kumimoji="0" lang="en-US" altLang="de-DE" sz="1600" b="1" i="0" u="none" strike="noStrike" kern="0" cap="none" spc="0" normalizeH="0" baseline="30000" noProof="0" dirty="0" smtClean="0">
                <a:ln>
                  <a:noFill/>
                </a:ln>
                <a:solidFill>
                  <a:srgbClr val="000000"/>
                </a:solidFill>
                <a:effectLst/>
                <a:uLnTx/>
                <a:uFillTx/>
              </a:rPr>
              <a:t>m</a:t>
            </a:r>
            <a:r>
              <a:rPr kumimoji="0" lang="en-US" altLang="de-DE" sz="1600" b="1" i="0" u="none" strike="noStrike" kern="0" cap="none" spc="0" normalizeH="0" baseline="0" noProof="0" dirty="0" smtClean="0">
                <a:ln>
                  <a:noFill/>
                </a:ln>
                <a:solidFill>
                  <a:srgbClr val="000000"/>
                </a:solidFill>
                <a:effectLst/>
                <a:uLnTx/>
                <a:uFillTx/>
              </a:rPr>
              <a:t>) </a:t>
            </a:r>
            <a:r>
              <a:rPr kumimoji="0" lang="de-AT" altLang="de-DE" sz="1600" b="1" i="0" u="none" strike="noStrike" kern="0" cap="none" spc="0" normalizeH="0" baseline="0" noProof="0" dirty="0" smtClean="0">
                <a:ln>
                  <a:noFill/>
                </a:ln>
                <a:solidFill>
                  <a:srgbClr val="000000"/>
                </a:solidFill>
                <a:effectLst/>
                <a:uLnTx/>
                <a:uFillTx/>
              </a:rPr>
              <a:t>BEZEICHNET</a:t>
            </a:r>
            <a:r>
              <a:rPr kumimoji="0" lang="de-AT" altLang="de-DE" sz="1600" b="1" i="0" u="none" strike="noStrike" kern="0" cap="none" spc="0" normalizeH="0" noProof="0" dirty="0" smtClean="0">
                <a:ln>
                  <a:noFill/>
                </a:ln>
                <a:solidFill>
                  <a:srgbClr val="000000"/>
                </a:solidFill>
                <a:effectLst/>
                <a:uLnTx/>
                <a:uFillTx/>
              </a:rPr>
              <a:t> DEN</a:t>
            </a:r>
          </a:p>
          <a:p>
            <a:pPr marL="0" marR="0" lvl="0" indent="0" defTabSz="912813" eaLnBrk="0" fontAlgn="base" latinLnBrk="0" hangingPunct="0">
              <a:lnSpc>
                <a:spcPct val="100000"/>
              </a:lnSpc>
              <a:spcBef>
                <a:spcPct val="0"/>
              </a:spcBef>
              <a:spcAft>
                <a:spcPct val="0"/>
              </a:spcAft>
              <a:buClrTx/>
              <a:buSzTx/>
              <a:buFontTx/>
              <a:buNone/>
              <a:tabLst/>
              <a:defRPr/>
            </a:pPr>
            <a:r>
              <a:rPr lang="de-AT" altLang="ja-JP" sz="1600" kern="0" baseline="0" dirty="0" smtClean="0">
                <a:solidFill>
                  <a:srgbClr val="000000"/>
                </a:solidFill>
              </a:rPr>
              <a:t>MAXIMALEN</a:t>
            </a:r>
            <a:r>
              <a:rPr lang="de-AT" altLang="ja-JP" sz="1600" kern="0" dirty="0" smtClean="0">
                <a:solidFill>
                  <a:srgbClr val="000000"/>
                </a:solidFill>
              </a:rPr>
              <a:t> GEWINN DES KARTELLS</a:t>
            </a:r>
            <a:r>
              <a:rPr kumimoji="0" lang="en-US" altLang="ja-JP" sz="1600" b="1" i="0" u="none" strike="noStrike" kern="0" cap="none" spc="0" normalizeH="0" baseline="0" noProof="0" dirty="0" smtClean="0">
                <a:ln>
                  <a:noFill/>
                </a:ln>
                <a:solidFill>
                  <a:srgbClr val="000000"/>
                </a:solidFill>
                <a:effectLst/>
                <a:uLnTx/>
                <a:uFillTx/>
              </a:rPr>
              <a:t>;</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ER ENTSPRICHT DEM GEWINN DES</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MONOPOLISTEN.</a:t>
            </a:r>
            <a:endParaRPr kumimoji="0" lang="en-US" altLang="de-DE" sz="1600" b="1" i="0" u="none" strike="noStrike" kern="0" cap="none" spc="0" normalizeH="0" baseline="0" noProof="0" dirty="0" smtClean="0">
              <a:ln>
                <a:noFill/>
              </a:ln>
              <a:solidFill>
                <a:srgbClr val="000000"/>
              </a:solidFill>
              <a:effectLst/>
              <a:uLnTx/>
              <a:uFillTx/>
            </a:endParaRPr>
          </a:p>
        </p:txBody>
      </p:sp>
      <p:sp>
        <p:nvSpPr>
          <p:cNvPr id="53" name="Rectangle 4"/>
          <p:cNvSpPr>
            <a:spLocks noChangeArrowheads="1"/>
          </p:cNvSpPr>
          <p:nvPr/>
        </p:nvSpPr>
        <p:spPr bwMode="auto">
          <a:xfrm>
            <a:off x="1059366" y="956590"/>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algn="r"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spTree>
    <p:extLst>
      <p:ext uri="{BB962C8B-B14F-4D97-AF65-F5344CB8AC3E}">
        <p14:creationId xmlns:p14="http://schemas.microsoft.com/office/powerpoint/2010/main" val="29659348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3081" y="556745"/>
            <a:ext cx="8695857" cy="331151"/>
          </a:xfrm>
        </p:spPr>
        <p:txBody>
          <a:bodyPr/>
          <a:lstStyle/>
          <a:p>
            <a:r>
              <a:rPr lang="de-DE" dirty="0" smtClean="0"/>
              <a:t>INSTABILITÄT EINES KARTELLS</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13</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428750" y="1000125"/>
            <a:ext cx="0" cy="4524375"/>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6"/>
          <p:cNvSpPr>
            <a:spLocks noChangeShapeType="1"/>
          </p:cNvSpPr>
          <p:nvPr/>
        </p:nvSpPr>
        <p:spPr bwMode="auto">
          <a:xfrm flipH="1">
            <a:off x="1428750" y="5524500"/>
            <a:ext cx="4524375" cy="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Line 23"/>
          <p:cNvSpPr>
            <a:spLocks noChangeShapeType="1"/>
          </p:cNvSpPr>
          <p:nvPr/>
        </p:nvSpPr>
        <p:spPr bwMode="auto">
          <a:xfrm flipH="1" flipV="1">
            <a:off x="2838450" y="1711325"/>
            <a:ext cx="1476375" cy="3803650"/>
          </a:xfrm>
          <a:prstGeom prst="line">
            <a:avLst/>
          </a:prstGeom>
          <a:noFill/>
          <a:ln w="25400">
            <a:solidFill>
              <a:srgbClr val="5F5F5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9" name="Line 28"/>
          <p:cNvSpPr>
            <a:spLocks noChangeShapeType="1"/>
          </p:cNvSpPr>
          <p:nvPr/>
        </p:nvSpPr>
        <p:spPr bwMode="auto">
          <a:xfrm>
            <a:off x="1428750" y="2452688"/>
            <a:ext cx="4572000" cy="1762125"/>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0" name="Line 11"/>
          <p:cNvSpPr>
            <a:spLocks noChangeShapeType="1"/>
          </p:cNvSpPr>
          <p:nvPr/>
        </p:nvSpPr>
        <p:spPr bwMode="auto">
          <a:xfrm>
            <a:off x="2830513" y="2981325"/>
            <a:ext cx="0" cy="254000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Line 12"/>
          <p:cNvSpPr>
            <a:spLocks noChangeShapeType="1"/>
          </p:cNvSpPr>
          <p:nvPr/>
        </p:nvSpPr>
        <p:spPr bwMode="auto">
          <a:xfrm flipH="1">
            <a:off x="1425575" y="3859213"/>
            <a:ext cx="1387475"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2" name="Line 24"/>
          <p:cNvSpPr>
            <a:spLocks noChangeShapeType="1"/>
          </p:cNvSpPr>
          <p:nvPr/>
        </p:nvSpPr>
        <p:spPr bwMode="auto">
          <a:xfrm flipH="1">
            <a:off x="1425575" y="2979738"/>
            <a:ext cx="1400175"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AutoShape 30"/>
          <p:cNvSpPr>
            <a:spLocks noChangeArrowheads="1"/>
          </p:cNvSpPr>
          <p:nvPr/>
        </p:nvSpPr>
        <p:spPr bwMode="auto">
          <a:xfrm>
            <a:off x="1931988" y="2981325"/>
            <a:ext cx="122237" cy="881063"/>
          </a:xfrm>
          <a:prstGeom prst="upArrow">
            <a:avLst>
              <a:gd name="adj1" fmla="val 50000"/>
              <a:gd name="adj2" fmla="val 180178"/>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4" name="Oval 13"/>
          <p:cNvSpPr>
            <a:spLocks noChangeArrowheads="1"/>
          </p:cNvSpPr>
          <p:nvPr/>
        </p:nvSpPr>
        <p:spPr bwMode="auto">
          <a:xfrm>
            <a:off x="2757488" y="5449888"/>
            <a:ext cx="144462" cy="144462"/>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5" name="Oval 22"/>
          <p:cNvSpPr>
            <a:spLocks noChangeArrowheads="1"/>
          </p:cNvSpPr>
          <p:nvPr/>
        </p:nvSpPr>
        <p:spPr bwMode="auto">
          <a:xfrm>
            <a:off x="2725738" y="3760788"/>
            <a:ext cx="185737" cy="18573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6" name="Oval 20"/>
          <p:cNvSpPr>
            <a:spLocks noChangeArrowheads="1"/>
          </p:cNvSpPr>
          <p:nvPr/>
        </p:nvSpPr>
        <p:spPr bwMode="auto">
          <a:xfrm>
            <a:off x="1352550" y="3790950"/>
            <a:ext cx="144463"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7" name="Oval 26"/>
          <p:cNvSpPr>
            <a:spLocks noChangeArrowheads="1"/>
          </p:cNvSpPr>
          <p:nvPr/>
        </p:nvSpPr>
        <p:spPr bwMode="auto">
          <a:xfrm>
            <a:off x="1350963" y="2908300"/>
            <a:ext cx="144462" cy="144463"/>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Line 12"/>
          <p:cNvSpPr>
            <a:spLocks noChangeShapeType="1"/>
          </p:cNvSpPr>
          <p:nvPr/>
        </p:nvSpPr>
        <p:spPr bwMode="auto">
          <a:xfrm flipH="1">
            <a:off x="1425575" y="3859213"/>
            <a:ext cx="2236788"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9" name="Line 24"/>
          <p:cNvSpPr>
            <a:spLocks noChangeShapeType="1"/>
          </p:cNvSpPr>
          <p:nvPr/>
        </p:nvSpPr>
        <p:spPr bwMode="auto">
          <a:xfrm>
            <a:off x="3649663" y="3862388"/>
            <a:ext cx="0" cy="1665287"/>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0" name="AutoShape 30"/>
          <p:cNvSpPr>
            <a:spLocks noChangeArrowheads="1"/>
          </p:cNvSpPr>
          <p:nvPr/>
        </p:nvSpPr>
        <p:spPr bwMode="auto">
          <a:xfrm>
            <a:off x="2822575" y="4803775"/>
            <a:ext cx="839788" cy="125413"/>
          </a:xfrm>
          <a:prstGeom prst="rightArrow">
            <a:avLst>
              <a:gd name="adj1" fmla="val 50000"/>
              <a:gd name="adj2" fmla="val 167421"/>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1" name="Rectangle 4"/>
          <p:cNvSpPr>
            <a:spLocks noChangeArrowheads="1"/>
          </p:cNvSpPr>
          <p:nvPr/>
        </p:nvSpPr>
        <p:spPr bwMode="auto">
          <a:xfrm>
            <a:off x="986289" y="953260"/>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sp>
        <p:nvSpPr>
          <p:cNvPr id="22" name="Rectangle 25"/>
          <p:cNvSpPr>
            <a:spLocks noChangeArrowheads="1"/>
          </p:cNvSpPr>
          <p:nvPr/>
        </p:nvSpPr>
        <p:spPr bwMode="auto">
          <a:xfrm>
            <a:off x="515807" y="2796338"/>
            <a:ext cx="857607"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R</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30000" noProof="0" dirty="0" smtClean="0">
                <a:ln>
                  <a:noFill/>
                </a:ln>
                <a:solidFill>
                  <a:srgbClr val="000000"/>
                </a:solidFill>
                <a:effectLst/>
                <a:uLnTx/>
                <a:uFillTx/>
                <a:latin typeface="Arial" pitchFamily="34" charset="0"/>
                <a:ea typeface="ＭＳ Ｐゴシック" pitchFamily="34" charset="-128"/>
              </a:rPr>
              <a:t>m</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grpSp>
        <p:nvGrpSpPr>
          <p:cNvPr id="23" name="Group 16"/>
          <p:cNvGrpSpPr>
            <a:grpSpLocks/>
          </p:cNvGrpSpPr>
          <p:nvPr/>
        </p:nvGrpSpPr>
        <p:grpSpPr bwMode="auto">
          <a:xfrm>
            <a:off x="803275" y="3421856"/>
            <a:ext cx="509588" cy="579438"/>
            <a:chOff x="402" y="2126"/>
            <a:chExt cx="321" cy="365"/>
          </a:xfrm>
        </p:grpSpPr>
        <p:sp>
          <p:nvSpPr>
            <p:cNvPr id="24" name="Rectangle 14"/>
            <p:cNvSpPr>
              <a:spLocks noChangeArrowheads="1"/>
            </p:cNvSpPr>
            <p:nvPr/>
          </p:nvSpPr>
          <p:spPr bwMode="auto">
            <a:xfrm>
              <a:off x="410" y="2258"/>
              <a:ext cx="31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30000" noProof="0" dirty="0" smtClean="0">
                  <a:ln>
                    <a:noFill/>
                  </a:ln>
                  <a:solidFill>
                    <a:srgbClr val="000000"/>
                  </a:solidFill>
                  <a:effectLst/>
                  <a:uLnTx/>
                  <a:uFillTx/>
                  <a:latin typeface="Arial" pitchFamily="34" charset="0"/>
                  <a:ea typeface="ＭＳ Ｐゴシック" pitchFamily="34" charset="-128"/>
                </a:rPr>
                <a:t>m</a:t>
              </a:r>
            </a:p>
          </p:txBody>
        </p:sp>
        <p:sp>
          <p:nvSpPr>
            <p:cNvPr id="25" name="Rectangle 15"/>
            <p:cNvSpPr>
              <a:spLocks noChangeArrowheads="1"/>
            </p:cNvSpPr>
            <p:nvPr/>
          </p:nvSpPr>
          <p:spPr bwMode="auto">
            <a:xfrm>
              <a:off x="402" y="2126"/>
              <a:ext cx="11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pSp>
      <p:grpSp>
        <p:nvGrpSpPr>
          <p:cNvPr id="26" name="Group 19"/>
          <p:cNvGrpSpPr>
            <a:grpSpLocks/>
          </p:cNvGrpSpPr>
          <p:nvPr/>
        </p:nvGrpSpPr>
        <p:grpSpPr bwMode="auto">
          <a:xfrm>
            <a:off x="2471740" y="5357812"/>
            <a:ext cx="503238" cy="579437"/>
            <a:chOff x="1557" y="3375"/>
            <a:chExt cx="317" cy="365"/>
          </a:xfrm>
        </p:grpSpPr>
        <p:sp>
          <p:nvSpPr>
            <p:cNvPr id="27" name="Rectangle 17"/>
            <p:cNvSpPr>
              <a:spLocks noChangeArrowheads="1"/>
            </p:cNvSpPr>
            <p:nvPr/>
          </p:nvSpPr>
          <p:spPr bwMode="auto">
            <a:xfrm>
              <a:off x="1561" y="3485"/>
              <a:ext cx="31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30000" noProof="0" dirty="0" smtClean="0">
                  <a:ln>
                    <a:noFill/>
                  </a:ln>
                  <a:solidFill>
                    <a:srgbClr val="000000"/>
                  </a:solidFill>
                  <a:effectLst/>
                  <a:uLnTx/>
                  <a:uFillTx/>
                  <a:latin typeface="Arial" pitchFamily="34" charset="0"/>
                  <a:ea typeface="ＭＳ Ｐゴシック" pitchFamily="34" charset="-128"/>
                </a:rPr>
                <a:t>m</a:t>
              </a:r>
            </a:p>
          </p:txBody>
        </p:sp>
        <p:sp>
          <p:nvSpPr>
            <p:cNvPr id="28" name="Rectangle 18"/>
            <p:cNvSpPr>
              <a:spLocks noChangeArrowheads="1"/>
            </p:cNvSpPr>
            <p:nvPr/>
          </p:nvSpPr>
          <p:spPr bwMode="auto">
            <a:xfrm>
              <a:off x="1557" y="3375"/>
              <a:ext cx="11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pSp>
      <p:sp>
        <p:nvSpPr>
          <p:cNvPr id="29" name="Rectangle 5"/>
          <p:cNvSpPr>
            <a:spLocks noChangeArrowheads="1"/>
          </p:cNvSpPr>
          <p:nvPr/>
        </p:nvSpPr>
        <p:spPr bwMode="auto">
          <a:xfrm>
            <a:off x="5741988" y="5562600"/>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p>
        </p:txBody>
      </p:sp>
      <p:sp>
        <p:nvSpPr>
          <p:cNvPr id="30" name="Rectangle 27"/>
          <p:cNvSpPr>
            <a:spLocks noChangeArrowheads="1"/>
          </p:cNvSpPr>
          <p:nvPr/>
        </p:nvSpPr>
        <p:spPr bwMode="auto">
          <a:xfrm>
            <a:off x="1812925" y="1341351"/>
            <a:ext cx="1160574"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5F5F5F"/>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5F5F5F"/>
                </a:solidFill>
                <a:effectLst/>
                <a:uLnTx/>
                <a:uFillTx/>
                <a:latin typeface="Arial" pitchFamily="34" charset="0"/>
                <a:ea typeface="ＭＳ Ｐゴシック" pitchFamily="34" charset="-128"/>
              </a:rPr>
              <a:t>1</a:t>
            </a:r>
            <a:r>
              <a:rPr kumimoji="0" lang="en-US" altLang="de-DE" sz="1600" b="1" i="0" u="none" strike="noStrike" kern="0" cap="none" spc="0" normalizeH="0" baseline="0" noProof="0" dirty="0" smtClean="0">
                <a:ln>
                  <a:noFill/>
                </a:ln>
                <a:solidFill>
                  <a:srgbClr val="5F5F5F"/>
                </a:solidFill>
                <a:effectLst/>
                <a:uLnTx/>
                <a:uFillTx/>
                <a:latin typeface="Arial" pitchFamily="34" charset="0"/>
                <a:ea typeface="ＭＳ Ｐゴシック" pitchFamily="34" charset="-128"/>
              </a:rPr>
              <a:t> = R</a:t>
            </a:r>
            <a:r>
              <a:rPr kumimoji="0" lang="en-US" altLang="de-DE" sz="1600" b="1" i="0" u="none" strike="noStrike" kern="0" cap="none" spc="0" normalizeH="0" baseline="-25000" noProof="0" dirty="0" smtClean="0">
                <a:ln>
                  <a:noFill/>
                </a:ln>
                <a:solidFill>
                  <a:srgbClr val="5F5F5F"/>
                </a:solidFill>
                <a:effectLst/>
                <a:uLnTx/>
                <a:uFillTx/>
                <a:latin typeface="Arial" pitchFamily="34" charset="0"/>
                <a:ea typeface="ＭＳ Ｐゴシック" pitchFamily="34" charset="-128"/>
              </a:rPr>
              <a:t>1</a:t>
            </a:r>
            <a:r>
              <a:rPr kumimoji="0" lang="en-US" altLang="de-DE" sz="1600" b="1" i="0" u="none" strike="noStrike" kern="0" cap="none" spc="0" normalizeH="0" baseline="0" noProof="0" dirty="0" smtClean="0">
                <a:ln>
                  <a:noFill/>
                </a:ln>
                <a:solidFill>
                  <a:srgbClr val="5F5F5F"/>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5F5F5F"/>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5F5F5F"/>
                </a:solidFill>
                <a:effectLst/>
                <a:uLnTx/>
                <a:uFillTx/>
                <a:latin typeface="Arial" pitchFamily="34" charset="0"/>
                <a:ea typeface="ＭＳ Ｐゴシック" pitchFamily="34" charset="-128"/>
              </a:rPr>
              <a:t>)</a:t>
            </a:r>
          </a:p>
        </p:txBody>
      </p:sp>
      <p:sp>
        <p:nvSpPr>
          <p:cNvPr id="31" name="Rectangle 29"/>
          <p:cNvSpPr>
            <a:spLocks noChangeArrowheads="1"/>
          </p:cNvSpPr>
          <p:nvPr/>
        </p:nvSpPr>
        <p:spPr bwMode="auto">
          <a:xfrm>
            <a:off x="5351197" y="4198938"/>
            <a:ext cx="1160574"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 = R</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noProof="0" dirty="0" smtClean="0">
                <a:ln>
                  <a:noFill/>
                </a:ln>
                <a:solidFill>
                  <a:srgbClr val="000000"/>
                </a:solidFill>
                <a:effectLst/>
                <a:uLnTx/>
                <a:uFillTx/>
                <a:latin typeface="Arial" pitchFamily="34" charset="0"/>
                <a:ea typeface="ＭＳ Ｐゴシック" pitchFamily="34" charset="-128"/>
              </a:rPr>
              <a:t>)</a:t>
            </a:r>
            <a:endPar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endParaRPr>
          </a:p>
        </p:txBody>
      </p:sp>
      <p:sp>
        <p:nvSpPr>
          <p:cNvPr id="32" name="Rectangle 25"/>
          <p:cNvSpPr>
            <a:spLocks noChangeArrowheads="1"/>
          </p:cNvSpPr>
          <p:nvPr/>
        </p:nvSpPr>
        <p:spPr bwMode="auto">
          <a:xfrm>
            <a:off x="3429000" y="5570538"/>
            <a:ext cx="857607"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R</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30000" noProof="0" dirty="0" smtClean="0">
                <a:ln>
                  <a:noFill/>
                </a:ln>
                <a:solidFill>
                  <a:srgbClr val="000000"/>
                </a:solidFill>
                <a:effectLst/>
                <a:uLnTx/>
                <a:uFillTx/>
                <a:latin typeface="Arial" pitchFamily="34" charset="0"/>
                <a:ea typeface="ＭＳ Ｐゴシック" pitchFamily="34" charset="-128"/>
              </a:rPr>
              <a:t>m</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sp>
        <p:nvSpPr>
          <p:cNvPr id="33" name="Oval 26"/>
          <p:cNvSpPr>
            <a:spLocks noChangeArrowheads="1"/>
          </p:cNvSpPr>
          <p:nvPr/>
        </p:nvSpPr>
        <p:spPr bwMode="auto">
          <a:xfrm>
            <a:off x="3575050" y="5434013"/>
            <a:ext cx="144463" cy="144462"/>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4" name="Rectangle 21"/>
          <p:cNvSpPr>
            <a:spLocks noChangeArrowheads="1"/>
          </p:cNvSpPr>
          <p:nvPr/>
        </p:nvSpPr>
        <p:spPr bwMode="auto">
          <a:xfrm>
            <a:off x="4158109" y="1013811"/>
            <a:ext cx="5092741" cy="255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0" i="0" u="none" strike="noStrike" kern="0" cap="none" spc="0" normalizeH="0" baseline="0" noProof="0" dirty="0" smtClean="0">
                <a:ln>
                  <a:noFill/>
                </a:ln>
                <a:solidFill>
                  <a:srgbClr val="000000"/>
                </a:solidFill>
                <a:effectLst/>
                <a:uLnTx/>
                <a:uFillTx/>
              </a:rPr>
              <a:t>y</a:t>
            </a:r>
            <a:r>
              <a:rPr kumimoji="0" lang="en-US" altLang="de-DE" sz="1600" b="0" i="0" u="none" strike="noStrike" kern="0" cap="none" spc="0" normalizeH="0" baseline="-25000" noProof="0" dirty="0" smtClean="0">
                <a:ln>
                  <a:noFill/>
                </a:ln>
                <a:solidFill>
                  <a:srgbClr val="000000"/>
                </a:solidFill>
                <a:effectLst/>
                <a:uLnTx/>
                <a:uFillTx/>
              </a:rPr>
              <a:t>2</a:t>
            </a:r>
            <a:r>
              <a:rPr kumimoji="0" lang="en-US" altLang="de-DE" sz="1600" b="0" i="0" u="none" strike="noStrike" kern="0" cap="none" spc="0" normalizeH="0" baseline="0" noProof="0" dirty="0" smtClean="0">
                <a:ln>
                  <a:noFill/>
                </a:ln>
                <a:solidFill>
                  <a:srgbClr val="000000"/>
                </a:solidFill>
                <a:effectLst/>
                <a:uLnTx/>
                <a:uFillTx/>
              </a:rPr>
              <a:t> = R</a:t>
            </a:r>
            <a:r>
              <a:rPr kumimoji="0" lang="en-US" altLang="de-DE" sz="1600" b="0" i="0" u="none" strike="noStrike" kern="0" cap="none" spc="0" normalizeH="0" baseline="-25000" noProof="0" dirty="0" smtClean="0">
                <a:ln>
                  <a:noFill/>
                </a:ln>
                <a:solidFill>
                  <a:srgbClr val="000000"/>
                </a:solidFill>
                <a:effectLst/>
                <a:uLnTx/>
                <a:uFillTx/>
              </a:rPr>
              <a:t>2</a:t>
            </a:r>
            <a:r>
              <a:rPr kumimoji="0" lang="en-US" altLang="de-DE" sz="1600" b="0" i="0" u="none" strike="noStrike" kern="0" cap="none" spc="0" normalizeH="0" baseline="0" noProof="0" dirty="0" smtClean="0">
                <a:ln>
                  <a:noFill/>
                </a:ln>
                <a:solidFill>
                  <a:srgbClr val="000000"/>
                </a:solidFill>
                <a:effectLst/>
                <a:uLnTx/>
                <a:uFillTx/>
              </a:rPr>
              <a:t>(y</a:t>
            </a:r>
            <a:r>
              <a:rPr kumimoji="0" lang="en-US" altLang="de-DE" sz="1600" b="0" i="0" u="none" strike="noStrike" kern="0" cap="none" spc="0" normalizeH="0" baseline="-25000" noProof="0" dirty="0" smtClean="0">
                <a:ln>
                  <a:noFill/>
                </a:ln>
                <a:solidFill>
                  <a:srgbClr val="000000"/>
                </a:solidFill>
                <a:effectLst/>
                <a:uLnTx/>
                <a:uFillTx/>
              </a:rPr>
              <a:t>1</a:t>
            </a:r>
            <a:r>
              <a:rPr kumimoji="0" lang="en-US" altLang="de-DE" sz="1600" b="0" i="0" u="none" strike="noStrike" kern="0" cap="none" spc="0" normalizeH="0" baseline="30000" noProof="0" dirty="0" smtClean="0">
                <a:ln>
                  <a:noFill/>
                </a:ln>
                <a:solidFill>
                  <a:srgbClr val="000000"/>
                </a:solidFill>
                <a:effectLst/>
                <a:uLnTx/>
                <a:uFillTx/>
              </a:rPr>
              <a:t>m</a:t>
            </a:r>
            <a:r>
              <a:rPr kumimoji="0" lang="en-US" altLang="de-DE" sz="1600" b="0" i="0" u="none" strike="noStrike" kern="0" cap="none" spc="0" normalizeH="0" baseline="0" noProof="0" dirty="0" smtClean="0">
                <a:ln>
                  <a:noFill/>
                </a:ln>
                <a:solidFill>
                  <a:srgbClr val="000000"/>
                </a:solidFill>
                <a:effectLst/>
                <a:uLnTx/>
                <a:uFillTx/>
              </a:rPr>
              <a:t>) </a:t>
            </a:r>
            <a:r>
              <a:rPr lang="de-AT" altLang="de-DE" sz="1600" b="0" kern="0" dirty="0" smtClean="0">
                <a:solidFill>
                  <a:srgbClr val="000000"/>
                </a:solidFill>
              </a:rPr>
              <a:t>IST DIE BESTE ANTWORT VON</a:t>
            </a:r>
          </a:p>
          <a:p>
            <a:pPr marL="0" marR="0" lvl="0" indent="0" defTabSz="912813" eaLnBrk="0" fontAlgn="base" latinLnBrk="0" hangingPunct="0">
              <a:lnSpc>
                <a:spcPct val="100000"/>
              </a:lnSpc>
              <a:spcBef>
                <a:spcPct val="0"/>
              </a:spcBef>
              <a:spcAft>
                <a:spcPct val="0"/>
              </a:spcAft>
              <a:buClrTx/>
              <a:buSzTx/>
              <a:buFontTx/>
              <a:buNone/>
              <a:tabLst/>
              <a:defRPr/>
            </a:pPr>
            <a:r>
              <a:rPr kumimoji="0" lang="de-AT" altLang="de-DE" sz="1600" b="0" i="0" u="none" strike="noStrike" kern="0" cap="none" spc="0" normalizeH="0" baseline="0" noProof="0" dirty="0" smtClean="0">
                <a:ln>
                  <a:noFill/>
                </a:ln>
                <a:solidFill>
                  <a:srgbClr val="000000"/>
                </a:solidFill>
                <a:effectLst/>
                <a:uLnTx/>
                <a:uFillTx/>
              </a:rPr>
              <a:t>UNTERNEHMEN</a:t>
            </a:r>
            <a:r>
              <a:rPr kumimoji="0" lang="de-AT" altLang="de-DE" sz="1600" b="0" i="0" u="none" strike="noStrike" kern="0" cap="none" spc="0" normalizeH="0" noProof="0" dirty="0" smtClean="0">
                <a:ln>
                  <a:noFill/>
                </a:ln>
                <a:solidFill>
                  <a:srgbClr val="000000"/>
                </a:solidFill>
                <a:effectLst/>
                <a:uLnTx/>
                <a:uFillTx/>
              </a:rPr>
              <a:t> 2 UNTER DER ANNAHME, </a:t>
            </a:r>
          </a:p>
          <a:p>
            <a:pPr marL="0" marR="0" lvl="0" indent="0" defTabSz="912813" eaLnBrk="0" fontAlgn="base" latinLnBrk="0" hangingPunct="0">
              <a:lnSpc>
                <a:spcPct val="100000"/>
              </a:lnSpc>
              <a:spcBef>
                <a:spcPct val="0"/>
              </a:spcBef>
              <a:spcAft>
                <a:spcPct val="0"/>
              </a:spcAft>
              <a:buClrTx/>
              <a:buSzTx/>
              <a:buFontTx/>
              <a:buNone/>
              <a:tabLst/>
              <a:defRPr/>
            </a:pPr>
            <a:r>
              <a:rPr lang="de-AT" altLang="de-DE" sz="1600" b="0" kern="0" baseline="0" dirty="0" smtClean="0">
                <a:solidFill>
                  <a:srgbClr val="000000"/>
                </a:solidFill>
              </a:rPr>
              <a:t>DASS</a:t>
            </a:r>
            <a:r>
              <a:rPr lang="de-AT" altLang="de-DE" sz="1600" b="0" kern="0" dirty="0" smtClean="0">
                <a:solidFill>
                  <a:srgbClr val="000000"/>
                </a:solidFill>
              </a:rPr>
              <a:t> UNTERNEHMEN 1 WEITERHIN </a:t>
            </a:r>
            <a:r>
              <a:rPr kumimoji="0" lang="en-US" altLang="de-DE" sz="1600" b="0" i="0" u="none" strike="noStrike" kern="0" cap="none" spc="0" normalizeH="0" baseline="0" noProof="0" dirty="0" smtClean="0">
                <a:ln>
                  <a:noFill/>
                </a:ln>
                <a:solidFill>
                  <a:srgbClr val="000000"/>
                </a:solidFill>
                <a:effectLst/>
                <a:uLnTx/>
                <a:uFillTx/>
              </a:rPr>
              <a:t>y</a:t>
            </a:r>
            <a:r>
              <a:rPr kumimoji="0" lang="en-US" altLang="de-DE" sz="1600" b="0" i="0" u="none" strike="noStrike" kern="0" cap="none" spc="0" normalizeH="0" baseline="-25000" noProof="0" dirty="0" smtClean="0">
                <a:ln>
                  <a:noFill/>
                </a:ln>
                <a:solidFill>
                  <a:srgbClr val="000000"/>
                </a:solidFill>
                <a:effectLst/>
                <a:uLnTx/>
                <a:uFillTx/>
              </a:rPr>
              <a:t>1</a:t>
            </a:r>
            <a:r>
              <a:rPr kumimoji="0" lang="en-US" altLang="de-DE" sz="1600" b="0" i="0" u="none" strike="noStrike" kern="0" cap="none" spc="0" normalizeH="0" baseline="0" noProof="0" dirty="0" smtClean="0">
                <a:ln>
                  <a:noFill/>
                </a:ln>
                <a:solidFill>
                  <a:srgbClr val="000000"/>
                </a:solidFill>
                <a:effectLst/>
                <a:uLnTx/>
                <a:uFillTx/>
              </a:rPr>
              <a:t> = y</a:t>
            </a:r>
            <a:r>
              <a:rPr kumimoji="0" lang="en-US" altLang="de-DE" sz="1600" b="0" i="0" u="none" strike="noStrike" kern="0" cap="none" spc="0" normalizeH="0" baseline="-25000" noProof="0" dirty="0" smtClean="0">
                <a:ln>
                  <a:noFill/>
                </a:ln>
                <a:solidFill>
                  <a:srgbClr val="000000"/>
                </a:solidFill>
                <a:effectLst/>
                <a:uLnTx/>
                <a:uFillTx/>
              </a:rPr>
              <a:t>1</a:t>
            </a:r>
            <a:r>
              <a:rPr kumimoji="0" lang="en-US" altLang="de-DE" sz="1600" b="0" i="0" u="none" strike="noStrike" kern="0" cap="none" spc="0" normalizeH="0" baseline="30000" noProof="0" dirty="0" smtClean="0">
                <a:ln>
                  <a:noFill/>
                </a:ln>
                <a:solidFill>
                  <a:srgbClr val="000000"/>
                </a:solidFill>
                <a:effectLst/>
                <a:uLnTx/>
                <a:uFillTx/>
              </a:rPr>
              <a:t>m </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b="0" kern="0" dirty="0" smtClean="0">
                <a:solidFill>
                  <a:srgbClr val="000000"/>
                </a:solidFill>
              </a:rPr>
              <a:t>ENTSPRECHEND DEM KARTELLABKOMMEN</a:t>
            </a:r>
          </a:p>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0" i="0" u="none" strike="noStrike" kern="0" cap="none" spc="0" normalizeH="0" baseline="0" noProof="0" dirty="0" smtClean="0">
                <a:ln>
                  <a:noFill/>
                </a:ln>
                <a:solidFill>
                  <a:srgbClr val="000000"/>
                </a:solidFill>
                <a:effectLst/>
                <a:uLnTx/>
                <a:uFillTx/>
              </a:rPr>
              <a:t>PRODUZIERT. </a:t>
            </a:r>
          </a:p>
          <a:p>
            <a:pPr lvl="0" eaLnBrk="0" fontAlgn="base" hangingPunct="0">
              <a:spcBef>
                <a:spcPct val="0"/>
              </a:spcBef>
              <a:spcAft>
                <a:spcPct val="0"/>
              </a:spcAft>
              <a:buClrTx/>
              <a:buSzTx/>
              <a:buNone/>
              <a:defRPr/>
            </a:pPr>
            <a:r>
              <a:rPr lang="en-US" altLang="de-DE" sz="1600" b="0" kern="0" dirty="0" smtClean="0">
                <a:solidFill>
                  <a:srgbClr val="000000"/>
                </a:solidFill>
              </a:rPr>
              <a:t>y</a:t>
            </a:r>
            <a:r>
              <a:rPr lang="en-US" altLang="de-DE" sz="1600" b="0" kern="0" baseline="-25000" dirty="0" smtClean="0">
                <a:solidFill>
                  <a:srgbClr val="000000"/>
                </a:solidFill>
              </a:rPr>
              <a:t>1</a:t>
            </a:r>
            <a:r>
              <a:rPr lang="en-US" altLang="de-DE" sz="1600" b="0" kern="0" dirty="0" smtClean="0">
                <a:solidFill>
                  <a:srgbClr val="000000"/>
                </a:solidFill>
              </a:rPr>
              <a:t> </a:t>
            </a:r>
            <a:r>
              <a:rPr lang="en-US" altLang="de-DE" sz="1600" b="0" kern="0" dirty="0">
                <a:solidFill>
                  <a:srgbClr val="000000"/>
                </a:solidFill>
              </a:rPr>
              <a:t>= </a:t>
            </a:r>
            <a:r>
              <a:rPr lang="en-US" altLang="de-DE" sz="1600" b="0" kern="0" dirty="0" smtClean="0">
                <a:solidFill>
                  <a:srgbClr val="000000"/>
                </a:solidFill>
              </a:rPr>
              <a:t>R</a:t>
            </a:r>
            <a:r>
              <a:rPr lang="en-US" altLang="de-DE" sz="1600" b="0" kern="0" baseline="-25000" dirty="0" smtClean="0">
                <a:solidFill>
                  <a:srgbClr val="000000"/>
                </a:solidFill>
              </a:rPr>
              <a:t>1</a:t>
            </a:r>
            <a:r>
              <a:rPr lang="en-US" altLang="de-DE" sz="1600" b="0" kern="0" dirty="0" smtClean="0">
                <a:solidFill>
                  <a:srgbClr val="000000"/>
                </a:solidFill>
              </a:rPr>
              <a:t>(y</a:t>
            </a:r>
            <a:r>
              <a:rPr lang="en-US" altLang="de-DE" sz="1600" b="0" kern="0" baseline="-25000" dirty="0" smtClean="0">
                <a:solidFill>
                  <a:srgbClr val="000000"/>
                </a:solidFill>
              </a:rPr>
              <a:t>2</a:t>
            </a:r>
            <a:r>
              <a:rPr lang="en-US" altLang="de-DE" sz="1600" b="0" kern="0" baseline="30000" dirty="0" smtClean="0">
                <a:solidFill>
                  <a:srgbClr val="000000"/>
                </a:solidFill>
              </a:rPr>
              <a:t>m</a:t>
            </a:r>
            <a:r>
              <a:rPr lang="en-US" altLang="de-DE" sz="1600" b="0" kern="0" dirty="0">
                <a:solidFill>
                  <a:srgbClr val="000000"/>
                </a:solidFill>
                <a:latin typeface="+mj-lt"/>
              </a:rPr>
              <a:t>) </a:t>
            </a:r>
            <a:r>
              <a:rPr lang="de-AT" altLang="de-DE" sz="1600" b="0" kern="0" dirty="0">
                <a:solidFill>
                  <a:srgbClr val="000000"/>
                </a:solidFill>
                <a:latin typeface="+mj-lt"/>
                <a:ea typeface="+mn-ea"/>
              </a:rPr>
              <a:t>IST DIE BESTE ANTWORT VON</a:t>
            </a:r>
          </a:p>
          <a:p>
            <a:pPr lvl="0" eaLnBrk="0" fontAlgn="base" hangingPunct="0">
              <a:spcBef>
                <a:spcPct val="0"/>
              </a:spcBef>
              <a:spcAft>
                <a:spcPct val="0"/>
              </a:spcAft>
              <a:buClrTx/>
              <a:buSzTx/>
              <a:buNone/>
              <a:defRPr/>
            </a:pPr>
            <a:r>
              <a:rPr lang="de-AT" altLang="de-DE" sz="1600" b="0" kern="0" dirty="0" smtClean="0">
                <a:solidFill>
                  <a:srgbClr val="000000"/>
                </a:solidFill>
                <a:latin typeface="+mj-lt"/>
              </a:rPr>
              <a:t> UNTERNEHMEN 1 </a:t>
            </a:r>
            <a:r>
              <a:rPr lang="de-AT" altLang="de-DE" sz="1600" b="0" kern="0" dirty="0">
                <a:solidFill>
                  <a:srgbClr val="000000"/>
                </a:solidFill>
                <a:latin typeface="+mj-lt"/>
              </a:rPr>
              <a:t>UNTER DER ANNAHME, </a:t>
            </a:r>
          </a:p>
          <a:p>
            <a:pPr lvl="0" eaLnBrk="0" fontAlgn="base" hangingPunct="0">
              <a:spcBef>
                <a:spcPct val="0"/>
              </a:spcBef>
              <a:spcAft>
                <a:spcPct val="0"/>
              </a:spcAft>
              <a:buClrTx/>
              <a:buSzTx/>
              <a:buNone/>
              <a:defRPr/>
            </a:pPr>
            <a:r>
              <a:rPr lang="de-AT" altLang="de-DE" sz="1600" b="0" kern="0" dirty="0" smtClean="0">
                <a:solidFill>
                  <a:srgbClr val="000000"/>
                </a:solidFill>
                <a:latin typeface="+mj-lt"/>
                <a:ea typeface="+mn-ea"/>
              </a:rPr>
              <a:t>   DASS </a:t>
            </a:r>
            <a:r>
              <a:rPr lang="de-AT" altLang="de-DE" sz="1600" b="0" kern="0" dirty="0">
                <a:solidFill>
                  <a:srgbClr val="000000"/>
                </a:solidFill>
                <a:latin typeface="+mj-lt"/>
                <a:ea typeface="+mn-ea"/>
              </a:rPr>
              <a:t>UNTERNEHMEN </a:t>
            </a:r>
            <a:r>
              <a:rPr lang="de-AT" altLang="de-DE" sz="1600" b="0" kern="0" dirty="0" smtClean="0">
                <a:solidFill>
                  <a:srgbClr val="000000"/>
                </a:solidFill>
                <a:latin typeface="+mj-lt"/>
                <a:ea typeface="+mn-ea"/>
              </a:rPr>
              <a:t>2 </a:t>
            </a:r>
            <a:r>
              <a:rPr lang="de-AT" altLang="de-DE" sz="1600" b="0" kern="0" dirty="0">
                <a:solidFill>
                  <a:srgbClr val="000000"/>
                </a:solidFill>
                <a:latin typeface="+mj-lt"/>
                <a:ea typeface="+mn-ea"/>
              </a:rPr>
              <a:t>WEITERHIN </a:t>
            </a:r>
            <a:r>
              <a:rPr lang="en-US" altLang="de-DE" sz="1600" b="0" kern="0" dirty="0" smtClean="0">
                <a:solidFill>
                  <a:srgbClr val="000000"/>
                </a:solidFill>
                <a:latin typeface="+mj-lt"/>
              </a:rPr>
              <a:t>y</a:t>
            </a:r>
            <a:r>
              <a:rPr lang="en-US" altLang="de-DE" sz="1600" b="0" kern="0" baseline="-25000" dirty="0" smtClean="0">
                <a:solidFill>
                  <a:srgbClr val="000000"/>
                </a:solidFill>
                <a:latin typeface="+mj-lt"/>
              </a:rPr>
              <a:t>2</a:t>
            </a:r>
            <a:r>
              <a:rPr lang="en-US" altLang="de-DE" sz="1600" b="0" kern="0" dirty="0" smtClean="0">
                <a:solidFill>
                  <a:srgbClr val="000000"/>
                </a:solidFill>
                <a:latin typeface="+mj-lt"/>
              </a:rPr>
              <a:t> </a:t>
            </a:r>
            <a:r>
              <a:rPr lang="en-US" altLang="de-DE" sz="1600" b="0" kern="0" dirty="0">
                <a:solidFill>
                  <a:srgbClr val="000000"/>
                </a:solidFill>
                <a:latin typeface="+mj-lt"/>
              </a:rPr>
              <a:t>= </a:t>
            </a:r>
            <a:r>
              <a:rPr lang="en-US" altLang="de-DE" sz="1600" b="0" kern="0" dirty="0" smtClean="0">
                <a:solidFill>
                  <a:srgbClr val="000000"/>
                </a:solidFill>
                <a:latin typeface="+mj-lt"/>
              </a:rPr>
              <a:t>y</a:t>
            </a:r>
            <a:r>
              <a:rPr lang="en-US" altLang="de-DE" sz="1600" b="0" kern="0" baseline="-25000" dirty="0" smtClean="0">
                <a:solidFill>
                  <a:srgbClr val="000000"/>
                </a:solidFill>
                <a:latin typeface="+mj-lt"/>
              </a:rPr>
              <a:t>2</a:t>
            </a:r>
            <a:r>
              <a:rPr lang="en-US" altLang="de-DE" sz="1600" b="0" kern="0" baseline="30000" dirty="0" smtClean="0">
                <a:solidFill>
                  <a:srgbClr val="000000"/>
                </a:solidFill>
                <a:latin typeface="+mj-lt"/>
              </a:rPr>
              <a:t>m </a:t>
            </a:r>
            <a:endParaRPr lang="en-US" altLang="de-DE" sz="1600" b="0" kern="0" baseline="30000" dirty="0">
              <a:solidFill>
                <a:srgbClr val="000000"/>
              </a:solidFill>
              <a:latin typeface="+mj-lt"/>
            </a:endParaRPr>
          </a:p>
          <a:p>
            <a:pPr lvl="0" eaLnBrk="0" fontAlgn="base" hangingPunct="0">
              <a:spcBef>
                <a:spcPct val="0"/>
              </a:spcBef>
              <a:spcAft>
                <a:spcPct val="0"/>
              </a:spcAft>
              <a:buClrTx/>
              <a:buSzTx/>
              <a:buNone/>
              <a:defRPr/>
            </a:pPr>
            <a:r>
              <a:rPr lang="en-US" altLang="de-DE" sz="1600" b="0" kern="0" dirty="0" smtClean="0">
                <a:solidFill>
                  <a:srgbClr val="000000"/>
                </a:solidFill>
                <a:latin typeface="+mj-lt"/>
                <a:ea typeface="+mn-ea"/>
              </a:rPr>
              <a:t>       ENTSPRECHEND </a:t>
            </a:r>
            <a:r>
              <a:rPr lang="en-US" altLang="de-DE" sz="1600" b="0" kern="0" dirty="0">
                <a:solidFill>
                  <a:srgbClr val="000000"/>
                </a:solidFill>
                <a:latin typeface="+mj-lt"/>
                <a:ea typeface="+mn-ea"/>
              </a:rPr>
              <a:t>DEM </a:t>
            </a:r>
            <a:r>
              <a:rPr lang="en-US" altLang="de-DE" sz="1600" b="0" kern="0" dirty="0" smtClean="0">
                <a:solidFill>
                  <a:srgbClr val="000000"/>
                </a:solidFill>
                <a:latin typeface="+mj-lt"/>
                <a:ea typeface="+mn-ea"/>
              </a:rPr>
              <a:t>KARTELLABKOMMEN </a:t>
            </a:r>
          </a:p>
          <a:p>
            <a:pPr lvl="0" eaLnBrk="0" fontAlgn="base" hangingPunct="0">
              <a:spcBef>
                <a:spcPct val="0"/>
              </a:spcBef>
              <a:spcAft>
                <a:spcPct val="0"/>
              </a:spcAft>
              <a:buClrTx/>
              <a:buSzTx/>
              <a:buNone/>
              <a:defRPr/>
            </a:pPr>
            <a:r>
              <a:rPr lang="en-US" altLang="de-DE" sz="1600" b="0" kern="0" dirty="0" smtClean="0">
                <a:solidFill>
                  <a:srgbClr val="000000"/>
                </a:solidFill>
                <a:latin typeface="+mj-lt"/>
                <a:ea typeface="+mn-ea"/>
              </a:rPr>
              <a:t>            PRODUZIERT.</a:t>
            </a:r>
            <a:endParaRPr lang="en-US" altLang="de-DE" sz="1600" b="0" kern="0" dirty="0">
              <a:solidFill>
                <a:srgbClr val="000000"/>
              </a:solidFill>
              <a:latin typeface="+mj-lt"/>
              <a:ea typeface="+mn-ea"/>
            </a:endParaRPr>
          </a:p>
        </p:txBody>
      </p:sp>
      <p:sp>
        <p:nvSpPr>
          <p:cNvPr id="38" name="Inhaltsplatzhalter 37"/>
          <p:cNvSpPr>
            <a:spLocks noGrp="1"/>
          </p:cNvSpPr>
          <p:nvPr>
            <p:ph idx="1"/>
          </p:nvPr>
        </p:nvSpPr>
        <p:spPr>
          <a:xfrm>
            <a:off x="787063" y="5902324"/>
            <a:ext cx="8697417" cy="298452"/>
          </a:xfrm>
        </p:spPr>
        <p:txBody>
          <a:bodyPr/>
          <a:lstStyle/>
          <a:p>
            <a:r>
              <a:rPr lang="de-DE" dirty="0" smtClean="0"/>
              <a:t> </a:t>
            </a:r>
            <a:endParaRPr lang="de-DE" dirty="0"/>
          </a:p>
        </p:txBody>
      </p:sp>
      <p:sp>
        <p:nvSpPr>
          <p:cNvPr id="43" name="Rectangle 29"/>
          <p:cNvSpPr>
            <a:spLocks noChangeArrowheads="1"/>
          </p:cNvSpPr>
          <p:nvPr/>
        </p:nvSpPr>
        <p:spPr bwMode="auto">
          <a:xfrm>
            <a:off x="6141136" y="4594973"/>
            <a:ext cx="3008837" cy="83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lang="de-AT" altLang="de-DE" sz="1600" b="0" kern="0" dirty="0" smtClean="0">
                <a:solidFill>
                  <a:srgbClr val="000000"/>
                </a:solidFill>
              </a:rPr>
              <a:t>KURZFRISTIG LOHNT SICH </a:t>
            </a:r>
          </a:p>
          <a:p>
            <a:pPr marL="0" marR="0" lvl="0" indent="0" defTabSz="912813" eaLnBrk="0" fontAlgn="base" latinLnBrk="0" hangingPunct="0">
              <a:lnSpc>
                <a:spcPct val="100000"/>
              </a:lnSpc>
              <a:spcBef>
                <a:spcPct val="0"/>
              </a:spcBef>
              <a:spcAft>
                <a:spcPct val="0"/>
              </a:spcAft>
              <a:buClrTx/>
              <a:buSzTx/>
              <a:buFontTx/>
              <a:buNone/>
              <a:tabLst/>
              <a:defRPr/>
            </a:pPr>
            <a:r>
              <a:rPr kumimoji="0" lang="de-AT" altLang="de-DE" sz="1600" b="0" i="0" u="none" strike="noStrike" kern="0" cap="none" spc="0" normalizeH="0" baseline="0" noProof="0" dirty="0" smtClean="0">
                <a:ln>
                  <a:noFill/>
                </a:ln>
                <a:solidFill>
                  <a:srgbClr val="000000"/>
                </a:solidFill>
                <a:effectLst/>
                <a:uLnTx/>
                <a:uFillTx/>
              </a:rPr>
              <a:t>SCHWINDELN</a:t>
            </a:r>
            <a:r>
              <a:rPr kumimoji="0" lang="de-AT" altLang="de-DE" sz="1600" b="0" i="0" u="none" strike="noStrike" kern="0" cap="none" spc="0" normalizeH="0" noProof="0" dirty="0" smtClean="0">
                <a:ln>
                  <a:noFill/>
                </a:ln>
                <a:solidFill>
                  <a:srgbClr val="000000"/>
                </a:solidFill>
                <a:effectLst/>
                <a:uLnTx/>
                <a:uFillTx/>
              </a:rPr>
              <a:t> FÜR DAS</a:t>
            </a:r>
          </a:p>
          <a:p>
            <a:pPr marL="0" marR="0" lvl="0" indent="0" defTabSz="912813" eaLnBrk="0" fontAlgn="base" latinLnBrk="0" hangingPunct="0">
              <a:lnSpc>
                <a:spcPct val="100000"/>
              </a:lnSpc>
              <a:spcBef>
                <a:spcPct val="0"/>
              </a:spcBef>
              <a:spcAft>
                <a:spcPct val="0"/>
              </a:spcAft>
              <a:buClrTx/>
              <a:buSzTx/>
              <a:buFontTx/>
              <a:buNone/>
              <a:tabLst/>
              <a:defRPr/>
            </a:pPr>
            <a:r>
              <a:rPr lang="de-AT" altLang="de-DE" sz="1600" b="0" kern="0" baseline="0" dirty="0" smtClean="0">
                <a:solidFill>
                  <a:srgbClr val="000000"/>
                </a:solidFill>
              </a:rPr>
              <a:t>JEWEILIGE</a:t>
            </a:r>
            <a:r>
              <a:rPr lang="de-AT" altLang="de-DE" sz="1600" b="0" kern="0" dirty="0" smtClean="0">
                <a:solidFill>
                  <a:srgbClr val="000000"/>
                </a:solidFill>
              </a:rPr>
              <a:t> UNTERNEHMEN.</a:t>
            </a:r>
            <a:endParaRPr kumimoji="0" lang="en-US" altLang="de-DE" sz="1600" b="0" i="0" u="none" strike="noStrike" kern="0" cap="none" spc="0" normalizeH="0" baseline="0" noProof="0" dirty="0" smtClean="0">
              <a:ln>
                <a:noFill/>
              </a:ln>
              <a:solidFill>
                <a:srgbClr val="000000"/>
              </a:solidFill>
              <a:effectLst/>
              <a:uLnTx/>
              <a:uFillTx/>
            </a:endParaRPr>
          </a:p>
        </p:txBody>
      </p:sp>
    </p:spTree>
    <p:extLst>
      <p:ext uri="{BB962C8B-B14F-4D97-AF65-F5344CB8AC3E}">
        <p14:creationId xmlns:p14="http://schemas.microsoft.com/office/powerpoint/2010/main" val="37294489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3671" y="1192849"/>
            <a:ext cx="8695857" cy="331151"/>
          </a:xfrm>
        </p:spPr>
        <p:txBody>
          <a:bodyPr/>
          <a:lstStyle/>
          <a:p>
            <a:r>
              <a:rPr lang="de-DE" dirty="0" smtClean="0"/>
              <a:t>KARTELL – EIN ZAHLENBEISPIEL </a:t>
            </a:r>
            <a:endParaRPr lang="de-DE" dirty="0"/>
          </a:p>
        </p:txBody>
      </p:sp>
      <p:sp>
        <p:nvSpPr>
          <p:cNvPr id="3" name="Inhaltsplatzhalter 2"/>
          <p:cNvSpPr>
            <a:spLocks noGrp="1"/>
          </p:cNvSpPr>
          <p:nvPr>
            <p:ph idx="1"/>
          </p:nvPr>
        </p:nvSpPr>
        <p:spPr>
          <a:xfrm>
            <a:off x="800316" y="1878904"/>
            <a:ext cx="8697417" cy="3670125"/>
          </a:xfrm>
        </p:spPr>
        <p:txBody>
          <a:bodyPr/>
          <a:lstStyle/>
          <a:p>
            <a:r>
              <a:rPr lang="de-DE" sz="1600" b="0" dirty="0" smtClean="0">
                <a:latin typeface="Arial" panose="020B0604020202020204" pitchFamily="34" charset="0"/>
                <a:cs typeface="Arial" panose="020B0604020202020204" pitchFamily="34" charset="0"/>
              </a:rPr>
              <a:t>ANGENOMMEN DIE GEMEINSAME GEWINNFUNKTION BEI ABSPRACHE LAUTET  </a:t>
            </a:r>
          </a:p>
          <a:p>
            <a:pPr lvl="0" defTabSz="912813" fontAlgn="base">
              <a:spcBef>
                <a:spcPct val="20000"/>
              </a:spcBef>
              <a:spcAft>
                <a:spcPct val="0"/>
              </a:spcAft>
              <a:buClr>
                <a:srgbClr val="000000"/>
              </a:buClr>
              <a:buSzPct val="75000"/>
            </a:pP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de-DE" sz="1600" b="0" kern="0" cap="none" spc="0" baseline="30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M</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y</a:t>
            </a:r>
            <a:r>
              <a:rPr lang="en-US" altLang="de-DE"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(24 – y</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y</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y</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y</a:t>
            </a:r>
            <a:r>
              <a:rPr lang="en-US" altLang="de-DE" sz="1600" b="0" kern="0" cap="none" spc="0" baseline="30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y</a:t>
            </a:r>
            <a:r>
              <a:rPr lang="en-US" altLang="de-DE" sz="1600" b="0" kern="0" cap="none" spc="0" baseline="30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p>
          <a:p>
            <a:pPr lvl="0" defTabSz="912813" fontAlgn="base">
              <a:spcBef>
                <a:spcPct val="20000"/>
              </a:spcBef>
              <a:spcAft>
                <a:spcPct val="0"/>
              </a:spcAft>
              <a:buClr>
                <a:srgbClr val="000000"/>
              </a:buClr>
              <a:buSzPct val="75000"/>
            </a:pPr>
            <a:endPar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endParaRPr>
          </a:p>
          <a:p>
            <a:pPr lvl="0" defTabSz="912813" fontAlgn="base">
              <a:spcBef>
                <a:spcPct val="20000"/>
              </a:spcBef>
              <a:spcAft>
                <a:spcPct val="0"/>
              </a:spcAft>
              <a:buClr>
                <a:srgbClr val="000000"/>
              </a:buClr>
              <a:buSzPct val="75000"/>
            </a:pP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GEWINNMAXIMIERUNG ERFORDERT </a:t>
            </a:r>
            <a:endPar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endParaRPr>
          </a:p>
          <a:p>
            <a:endParaRPr lang="de-DE" sz="1600" b="0" dirty="0" smtClean="0">
              <a:latin typeface="Arial" panose="020B0604020202020204" pitchFamily="34" charset="0"/>
              <a:cs typeface="Arial" panose="020B0604020202020204" pitchFamily="34" charset="0"/>
            </a:endParaRPr>
          </a:p>
          <a:p>
            <a:endParaRPr lang="de-DE" sz="1600" b="0" dirty="0">
              <a:latin typeface="Arial" panose="020B0604020202020204" pitchFamily="34" charset="0"/>
              <a:cs typeface="Arial" panose="020B0604020202020204" pitchFamily="34" charset="0"/>
            </a:endParaRPr>
          </a:p>
          <a:p>
            <a:pPr lvl="0" defTabSz="912813" fontAlgn="base">
              <a:spcBef>
                <a:spcPct val="20000"/>
              </a:spcBef>
              <a:spcAft>
                <a:spcPct val="0"/>
              </a:spcAft>
              <a:buClr>
                <a:srgbClr val="000000"/>
              </a:buClr>
              <a:buSzPct val="75000"/>
            </a:pPr>
            <a:r>
              <a:rPr lang="de-DE" sz="1600" b="0" dirty="0" smtClean="0">
                <a:latin typeface="Arial" panose="020B0604020202020204" pitchFamily="34" charset="0"/>
                <a:cs typeface="Arial" panose="020B0604020202020204" pitchFamily="34" charset="0"/>
              </a:rPr>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MIT DER LÖSUNG 	</a:t>
            </a: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de-DE" sz="1600" b="0" kern="0" cap="none" spc="0" baseline="30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M</a:t>
            </a:r>
            <a:r>
              <a:rPr lang="en-US" altLang="de-DE"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y</a:t>
            </a:r>
            <a:r>
              <a:rPr lang="en-US" altLang="de-DE" sz="1600" b="0" kern="0" cap="none" spc="0" baseline="30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M</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4</a:t>
            </a: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p>
          <a:p>
            <a:pPr lvl="0" defTabSz="912813" fontAlgn="base">
              <a:spcBef>
                <a:spcPct val="20000"/>
              </a:spcBef>
              <a:spcAft>
                <a:spcPct val="0"/>
              </a:spcAft>
              <a:buClr>
                <a:srgbClr val="000000"/>
              </a:buClr>
              <a:buSzPct val="75000"/>
            </a:pPr>
            <a:endParaRPr lang="en-US" altLang="de-DE" sz="1600" b="0" kern="0" cap="none" spc="0" dirty="0" smtClean="0">
              <a:solidFill>
                <a:srgbClr val="000000"/>
              </a:solidFill>
              <a:effectLst>
                <a:outerShdw blurRad="38100" dist="38100" dir="2700000" algn="tl">
                  <a:srgbClr val="000000">
                    <a:alpha val="43137"/>
                  </a:srgbClr>
                </a:outerShdw>
              </a:effectLst>
              <a:latin typeface="Arial" panose="020B0604020202020204" pitchFamily="34" charset="0"/>
              <a:ea typeface="ＭＳ Ｐゴシック" pitchFamily="34" charset="-128"/>
              <a:cs typeface="Arial" panose="020B0604020202020204" pitchFamily="34" charset="0"/>
              <a:sym typeface="Symbol" pitchFamily="18" charset="2"/>
            </a:endParaRPr>
          </a:p>
          <a:p>
            <a:pPr lvl="0" defTabSz="912813" fontAlgn="base">
              <a:spcBef>
                <a:spcPct val="20000"/>
              </a:spcBef>
              <a:spcAft>
                <a:spcPct val="0"/>
              </a:spcAft>
              <a:buClr>
                <a:srgbClr val="000000"/>
              </a:buClr>
              <a:buSzPct val="75000"/>
            </a:pP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UND DEM GEMEINSAMEN GEWINN VON  €112, DER Z. B. GLEICHMÄßIG VERTEILT WIRD.</a:t>
            </a:r>
            <a:endPar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endParaRPr>
          </a:p>
          <a:p>
            <a:endParaRPr lang="de-DE" sz="1600" b="0" dirty="0"/>
          </a:p>
          <a:p>
            <a:endParaRPr lang="de-DE"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14</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5797" y="3040934"/>
            <a:ext cx="1934818" cy="109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2937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3205" y="1143190"/>
            <a:ext cx="8695857" cy="344403"/>
          </a:xfrm>
        </p:spPr>
        <p:txBody>
          <a:bodyPr/>
          <a:lstStyle/>
          <a:p>
            <a:r>
              <a:rPr lang="de-DE" dirty="0" smtClean="0"/>
              <a:t>KARTELL – BETRUG UND BESTRAFEN (1)</a:t>
            </a:r>
            <a:endParaRPr lang="de-DE" dirty="0"/>
          </a:p>
        </p:txBody>
      </p:sp>
      <p:sp>
        <p:nvSpPr>
          <p:cNvPr id="3" name="Inhaltsplatzhalter 2"/>
          <p:cNvSpPr>
            <a:spLocks noGrp="1"/>
          </p:cNvSpPr>
          <p:nvPr>
            <p:ph idx="1"/>
          </p:nvPr>
        </p:nvSpPr>
        <p:spPr>
          <a:xfrm>
            <a:off x="826820" y="1828801"/>
            <a:ext cx="8697417" cy="3770334"/>
          </a:xfrm>
        </p:spPr>
        <p:txBody>
          <a:bodyPr/>
          <a:lstStyle/>
          <a:p>
            <a:r>
              <a:rPr lang="de-DE" sz="1600" b="0" dirty="0" smtClean="0">
                <a:latin typeface="Arial" panose="020B0604020202020204" pitchFamily="34" charset="0"/>
                <a:cs typeface="Arial" panose="020B0604020202020204" pitchFamily="34" charset="0"/>
              </a:rPr>
              <a:t>ANGENOMMEN DIE UNTERNEHMEN BEABSICHTIGEN ZU SCHWINDELN. </a:t>
            </a:r>
          </a:p>
          <a:p>
            <a:r>
              <a:rPr lang="de-DE" sz="1600" b="0" dirty="0" smtClean="0">
                <a:latin typeface="Arial" panose="020B0604020202020204" pitchFamily="34" charset="0"/>
                <a:cs typeface="Arial" panose="020B0604020202020204" pitchFamily="34" charset="0"/>
              </a:rPr>
              <a:t>DIE UNTERNEHMEN HABEN DIE GEWINNFUNKTIONEN</a:t>
            </a:r>
          </a:p>
          <a:p>
            <a:pPr lvl="0" defTabSz="912813" fontAlgn="base">
              <a:lnSpc>
                <a:spcPct val="110000"/>
              </a:lnSpc>
              <a:spcBef>
                <a:spcPct val="20000"/>
              </a:spcBef>
              <a:spcAft>
                <a:spcPct val="0"/>
              </a:spcAft>
              <a:buClr>
                <a:srgbClr val="000000"/>
              </a:buClr>
              <a:buSzPct val="75000"/>
            </a:pP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ja-JP"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ja-JP"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y</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(24 – y</a:t>
            </a:r>
            <a:r>
              <a:rPr lang="en-US" altLang="ja-JP"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y</a:t>
            </a:r>
            <a:r>
              <a:rPr lang="en-US" altLang="ja-JP"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ja-JP"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ja-JP" sz="1600" b="0" kern="0" cap="none" spc="0" baseline="30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endPar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endParaRPr>
          </a:p>
          <a:p>
            <a:pPr lvl="0" defTabSz="912813" fontAlgn="base">
              <a:lnSpc>
                <a:spcPct val="110000"/>
              </a:lnSpc>
              <a:spcBef>
                <a:spcPct val="20000"/>
              </a:spcBef>
              <a:spcAft>
                <a:spcPct val="0"/>
              </a:spcAft>
              <a:buClr>
                <a:srgbClr val="000000"/>
              </a:buClr>
              <a:buSzPct val="75000"/>
            </a:pP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y</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(24 – y</a:t>
            </a:r>
            <a:r>
              <a:rPr lang="en-US" altLang="ja-JP"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ja-JP"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ja-JP" sz="1600" b="0" kern="0" cap="none" spc="0" baseline="30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a:t>
            </a:r>
            <a:endPar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endParaRPr>
          </a:p>
          <a:p>
            <a:r>
              <a:rPr lang="de-DE" sz="1600" b="0" dirty="0" smtClean="0">
                <a:latin typeface="Arial" panose="020B0604020202020204" pitchFamily="34" charset="0"/>
                <a:cs typeface="Arial" panose="020B0604020202020204" pitchFamily="34" charset="0"/>
              </a:rPr>
              <a:t>AUS DER GEWINNMAXIMIERUNG FOLGEN DIE REAKTIONSFUNKTIONEN</a:t>
            </a:r>
          </a:p>
          <a:p>
            <a:endParaRPr lang="de-DE" sz="1600" b="0" dirty="0" smtClean="0">
              <a:latin typeface="Arial" panose="020B0604020202020204" pitchFamily="34" charset="0"/>
              <a:cs typeface="Arial" panose="020B0604020202020204" pitchFamily="34" charset="0"/>
            </a:endParaRPr>
          </a:p>
          <a:p>
            <a:endParaRPr lang="de-DE" sz="1600" b="0" dirty="0">
              <a:latin typeface="Arial" panose="020B0604020202020204" pitchFamily="34" charset="0"/>
              <a:cs typeface="Arial" panose="020B0604020202020204" pitchFamily="34" charset="0"/>
            </a:endParaRPr>
          </a:p>
          <a:p>
            <a:pPr lvl="0" defTabSz="912813" fontAlgn="base">
              <a:lnSpc>
                <a:spcPct val="110000"/>
              </a:lnSpc>
              <a:spcBef>
                <a:spcPct val="20000"/>
              </a:spcBef>
              <a:spcAft>
                <a:spcPct val="0"/>
              </a:spcAft>
              <a:buClr>
                <a:srgbClr val="000000"/>
              </a:buClr>
              <a:buSzPct val="75000"/>
            </a:pP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MIT DEN LÖSUNGEN  y*</a:t>
            </a:r>
            <a:r>
              <a:rPr lang="en-US" altLang="de-DE"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y*</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a:t>
            </a: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4,8 UND  </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a:t>
            </a:r>
            <a:r>
              <a:rPr lang="en-US" altLang="ja-JP" sz="1600" b="0" kern="0" cap="none" spc="0" baseline="30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(14,4)(4,8) – 4,8</a:t>
            </a:r>
            <a:r>
              <a:rPr lang="en-US" altLang="ja-JP" sz="1600" b="0" kern="0" cap="none" spc="0" baseline="30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€46 IN JEDER PERIODE. </a:t>
            </a:r>
            <a:endPar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15</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noChangeAspect="1"/>
          </p:cNvGraphicFramePr>
          <p:nvPr>
            <p:extLst>
              <p:ext uri="{D42A27DB-BD31-4B8C-83A1-F6EECF244321}">
                <p14:modId xmlns:p14="http://schemas.microsoft.com/office/powerpoint/2010/main" val="924851432"/>
              </p:ext>
            </p:extLst>
          </p:nvPr>
        </p:nvGraphicFramePr>
        <p:xfrm>
          <a:off x="3413474" y="3833446"/>
          <a:ext cx="1927598" cy="568147"/>
        </p:xfrm>
        <a:graphic>
          <a:graphicData uri="http://schemas.openxmlformats.org/presentationml/2006/ole">
            <mc:AlternateContent xmlns:mc="http://schemas.openxmlformats.org/markup-compatibility/2006">
              <mc:Choice xmlns:v="urn:schemas-microsoft-com:vml" Requires="v">
                <p:oleObj spid="_x0000_s18520" name="Formel" r:id="rId3" imgW="1371600" imgH="393480" progId="Equation.3">
                  <p:embed/>
                </p:oleObj>
              </mc:Choice>
              <mc:Fallback>
                <p:oleObj name="Formel" r:id="rId3" imgW="1371600" imgH="393480" progId="Equation.3">
                  <p:embed/>
                  <p:pic>
                    <p:nvPicPr>
                      <p:cNvPr id="0" name="Object 3"/>
                      <p:cNvPicPr>
                        <a:picLocks noChangeAspect="1" noChangeArrowheads="1"/>
                      </p:cNvPicPr>
                      <p:nvPr/>
                    </p:nvPicPr>
                    <p:blipFill>
                      <a:blip r:embed="rId4"/>
                      <a:srcRect/>
                      <a:stretch>
                        <a:fillRect/>
                      </a:stretch>
                    </p:blipFill>
                    <p:spPr bwMode="auto">
                      <a:xfrm>
                        <a:off x="3413474" y="3833446"/>
                        <a:ext cx="1927598" cy="568147"/>
                      </a:xfrm>
                      <a:prstGeom prst="rect">
                        <a:avLst/>
                      </a:prstGeom>
                      <a:noFill/>
                      <a:ln>
                        <a:noFill/>
                      </a:ln>
                      <a:effectLst/>
                    </p:spPr>
                  </p:pic>
                </p:oleObj>
              </mc:Fallback>
            </mc:AlternateContent>
          </a:graphicData>
        </a:graphic>
      </p:graphicFrame>
      <p:graphicFrame>
        <p:nvGraphicFramePr>
          <p:cNvPr id="7" name="Objekt 6"/>
          <p:cNvGraphicFramePr>
            <a:graphicFrameLocks noChangeAspect="1"/>
          </p:cNvGraphicFramePr>
          <p:nvPr>
            <p:extLst>
              <p:ext uri="{D42A27DB-BD31-4B8C-83A1-F6EECF244321}">
                <p14:modId xmlns:p14="http://schemas.microsoft.com/office/powerpoint/2010/main" val="4051935879"/>
              </p:ext>
            </p:extLst>
          </p:nvPr>
        </p:nvGraphicFramePr>
        <p:xfrm>
          <a:off x="3422693" y="4352913"/>
          <a:ext cx="1993370" cy="562089"/>
        </p:xfrm>
        <a:graphic>
          <a:graphicData uri="http://schemas.openxmlformats.org/presentationml/2006/ole">
            <mc:AlternateContent xmlns:mc="http://schemas.openxmlformats.org/markup-compatibility/2006">
              <mc:Choice xmlns:v="urn:schemas-microsoft-com:vml" Requires="v">
                <p:oleObj spid="_x0000_s18521" name="Equation" r:id="rId5" imgW="1361918" imgH="352339" progId="Equation.3">
                  <p:embed/>
                </p:oleObj>
              </mc:Choice>
              <mc:Fallback>
                <p:oleObj name="Equation" r:id="rId5" imgW="1361918" imgH="352339"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2693" y="4352913"/>
                        <a:ext cx="1993370" cy="562089"/>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221728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01094" y="774376"/>
            <a:ext cx="8695857" cy="344403"/>
          </a:xfrm>
        </p:spPr>
        <p:txBody>
          <a:bodyPr/>
          <a:lstStyle/>
          <a:p>
            <a:r>
              <a:rPr lang="de-DE" dirty="0">
                <a:solidFill>
                  <a:srgbClr val="000000"/>
                </a:solidFill>
              </a:rPr>
              <a:t>KARTELL – </a:t>
            </a:r>
            <a:r>
              <a:rPr lang="de-DE" dirty="0" smtClean="0">
                <a:solidFill>
                  <a:srgbClr val="000000"/>
                </a:solidFill>
              </a:rPr>
              <a:t>BETRUG UND </a:t>
            </a:r>
            <a:r>
              <a:rPr lang="de-DE" dirty="0">
                <a:solidFill>
                  <a:srgbClr val="000000"/>
                </a:solidFill>
              </a:rPr>
              <a:t>BESTRAFEN </a:t>
            </a:r>
            <a:r>
              <a:rPr lang="de-DE" dirty="0" smtClean="0">
                <a:solidFill>
                  <a:srgbClr val="000000"/>
                </a:solidFill>
              </a:rPr>
              <a:t>(2)</a:t>
            </a:r>
            <a:endParaRPr lang="de-DE" dirty="0"/>
          </a:p>
        </p:txBody>
      </p:sp>
      <p:sp>
        <p:nvSpPr>
          <p:cNvPr id="3" name="Inhaltsplatzhalter 2"/>
          <p:cNvSpPr>
            <a:spLocks noGrp="1"/>
          </p:cNvSpPr>
          <p:nvPr>
            <p:ph idx="1"/>
          </p:nvPr>
        </p:nvSpPr>
        <p:spPr>
          <a:xfrm>
            <a:off x="800315" y="1390390"/>
            <a:ext cx="8697417" cy="4960306"/>
          </a:xfrm>
        </p:spPr>
        <p:txBody>
          <a:bodyPr/>
          <a:lstStyle/>
          <a:p>
            <a:pPr lvl="0"/>
            <a:r>
              <a:rPr lang="en-US"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ES WURDE ANGENOMMEN, </a:t>
            </a:r>
            <a:r>
              <a:rPr lang="en-US"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DASS DIE </a:t>
            </a:r>
            <a:r>
              <a:rPr lang="en-US"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UNTERNEHMEN EINANDER </a:t>
            </a:r>
            <a:r>
              <a:rPr lang="en-US"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JEWEILS SO BESTRAFEN, DASS SIE FÜR IMMER DIE COURNOT-NASH LÖSUNG PRODUZIEREN.</a:t>
            </a:r>
          </a:p>
          <a:p>
            <a:r>
              <a:rPr lang="en-US"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IN DER ERSTEN PERIODE, D. H. VOR DER REAKTION DES ANDEREN UNTERNEHMENS, PRODUZIERT UND VERDIENT Z. B. DAS SCHWINDELNDE UNTERNEHMEN 1  </a:t>
            </a:r>
          </a:p>
          <a:p>
            <a:pPr lvl="0" defTabSz="912813" fontAlgn="base">
              <a:spcBef>
                <a:spcPct val="20000"/>
              </a:spcBef>
              <a:spcAft>
                <a:spcPct val="0"/>
              </a:spcAft>
              <a:buClr>
                <a:srgbClr val="000000"/>
              </a:buClr>
              <a:buSzPct val="75000"/>
            </a:pP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y</a:t>
            </a:r>
            <a:r>
              <a:rPr lang="en-US" altLang="de-DE" sz="1600" b="0" kern="0" cap="none" spc="0" baseline="30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SCH</a:t>
            </a:r>
            <a:r>
              <a:rPr lang="en-US" altLang="de-DE"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R</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(y</a:t>
            </a:r>
            <a:r>
              <a:rPr lang="en-US" altLang="de-DE" sz="1600" b="0" kern="0" cap="none" spc="0" baseline="30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M</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(24 – y</a:t>
            </a:r>
            <a:r>
              <a:rPr lang="en-US" altLang="de-DE" sz="1600" b="0" kern="0" cap="none" spc="0" baseline="30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M</a:t>
            </a:r>
            <a:r>
              <a:rPr lang="en-US" altLang="de-DE" sz="1600" b="0" kern="0" cap="none" spc="0" baseline="-25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)/4 = (24 – 4)/4 = </a:t>
            </a: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5 </a:t>
            </a:r>
            <a:endParaRPr lang="en-US" altLang="de-DE"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endParaRPr>
          </a:p>
          <a:p>
            <a:pPr lvl="0" defTabSz="912813" fontAlgn="base">
              <a:spcBef>
                <a:spcPct val="20000"/>
              </a:spcBef>
              <a:spcAft>
                <a:spcPct val="0"/>
              </a:spcAft>
              <a:buClr>
                <a:srgbClr val="000000"/>
              </a:buClr>
              <a:buSzPct val="75000"/>
            </a:pP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ja-JP" sz="1600" b="0" kern="0" cap="none" spc="0" baseline="30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SCH</a:t>
            </a:r>
            <a:r>
              <a:rPr lang="en-US" altLang="ja-JP" sz="1600" b="0" kern="0" cap="none" spc="0" baseline="-2500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1</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(24 – 5 – 1)(5) – 5</a:t>
            </a:r>
            <a:r>
              <a:rPr lang="en-US" altLang="ja-JP" sz="1600" b="0" kern="0" cap="none" spc="0" baseline="3000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2</a:t>
            </a:r>
            <a:r>
              <a:rPr lang="en-US" altLang="ja-JP" sz="1600" b="0" kern="0" cap="none" spc="0" dirty="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 = </a:t>
            </a:r>
            <a:r>
              <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€65. </a:t>
            </a:r>
          </a:p>
          <a:p>
            <a:pPr lvl="0" defTabSz="912813" fontAlgn="base">
              <a:spcBef>
                <a:spcPct val="20000"/>
              </a:spcBef>
              <a:spcAft>
                <a:spcPct val="0"/>
              </a:spcAft>
              <a:buClr>
                <a:srgbClr val="000000"/>
              </a:buClr>
              <a:buSzPct val="75000"/>
            </a:pPr>
            <a:endParaRPr lang="en-US" altLang="ja-JP"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endParaRPr>
          </a:p>
          <a:p>
            <a:pPr lvl="0" defTabSz="912813" fontAlgn="base">
              <a:spcBef>
                <a:spcPct val="20000"/>
              </a:spcBef>
              <a:spcAft>
                <a:spcPct val="0"/>
              </a:spcAft>
              <a:buClr>
                <a:srgbClr val="000000"/>
              </a:buClr>
              <a:buSzPct val="75000"/>
            </a:pPr>
            <a:r>
              <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rPr>
              <a:t>ZUR BEANTWORTUNG DER FRAGE, OB DAS KARTELL STABIL IST ODER NICHT, VERGLEICHT MAN DIE GEGENWARTSWERTE DER GEWINNE OHNE UND MIT SCHWINDELN: </a:t>
            </a:r>
          </a:p>
          <a:p>
            <a:pPr lvl="0" defTabSz="912813" fontAlgn="base">
              <a:spcBef>
                <a:spcPct val="20000"/>
              </a:spcBef>
              <a:spcAft>
                <a:spcPct val="0"/>
              </a:spcAft>
              <a:buClr>
                <a:srgbClr val="000000"/>
              </a:buClr>
              <a:buSzPct val="75000"/>
            </a:pPr>
            <a:endParaRPr lang="en-US" altLang="de-DE" sz="1600" b="0" kern="0" cap="none" spc="0" dirty="0" smtClean="0">
              <a:solidFill>
                <a:srgbClr val="000000"/>
              </a:solidFill>
              <a:latin typeface="Arial" panose="020B0604020202020204" pitchFamily="34" charset="0"/>
              <a:ea typeface="ＭＳ Ｐゴシック" pitchFamily="34" charset="-128"/>
              <a:cs typeface="Arial" panose="020B0604020202020204" pitchFamily="34" charset="0"/>
              <a:sym typeface="Symbol" pitchFamily="18" charset="2"/>
            </a:endParaRPr>
          </a:p>
          <a:p>
            <a:pPr lvl="0" defTabSz="912813" fontAlgn="base">
              <a:spcBef>
                <a:spcPct val="20000"/>
              </a:spcBef>
              <a:spcAft>
                <a:spcPct val="0"/>
              </a:spcAft>
              <a:buClr>
                <a:srgbClr val="000000"/>
              </a:buClr>
              <a:buSzPct val="75000"/>
            </a:pPr>
            <a:endParaRPr lang="de-DE" sz="1600" b="0" dirty="0" smtClean="0">
              <a:latin typeface="Arial" panose="020B0604020202020204" pitchFamily="34" charset="0"/>
              <a:cs typeface="Arial" panose="020B0604020202020204" pitchFamily="34" charset="0"/>
            </a:endParaRPr>
          </a:p>
          <a:p>
            <a:pPr lvl="0" defTabSz="912813" fontAlgn="base">
              <a:spcBef>
                <a:spcPct val="20000"/>
              </a:spcBef>
              <a:spcAft>
                <a:spcPct val="0"/>
              </a:spcAft>
              <a:buClr>
                <a:srgbClr val="000000"/>
              </a:buClr>
              <a:buSzPct val="75000"/>
            </a:pPr>
            <a:endParaRPr lang="de-DE" sz="1600" b="0" dirty="0" smtClean="0">
              <a:latin typeface="Arial" panose="020B0604020202020204" pitchFamily="34" charset="0"/>
              <a:cs typeface="Arial" panose="020B0604020202020204" pitchFamily="34" charset="0"/>
            </a:endParaRPr>
          </a:p>
          <a:p>
            <a:pPr lvl="0" defTabSz="912813" fontAlgn="base">
              <a:spcBef>
                <a:spcPct val="20000"/>
              </a:spcBef>
              <a:spcAft>
                <a:spcPct val="0"/>
              </a:spcAft>
              <a:buClr>
                <a:srgbClr val="000000"/>
              </a:buClr>
              <a:buSzPct val="75000"/>
            </a:pPr>
            <a:r>
              <a:rPr lang="de-DE" sz="1600" b="0" dirty="0" smtClean="0">
                <a:latin typeface="Arial" panose="020B0604020202020204" pitchFamily="34" charset="0"/>
                <a:cs typeface="Arial" panose="020B0604020202020204" pitchFamily="34" charset="0"/>
              </a:rPr>
              <a:t>ALLGEMEIN: DAS KARTELL WIRD STABIL SEIN, WENN DER GEGENWARTSWERT DES KARTELLOUTPUTS GRÖßER IST ALS DER GEGENWARTSWERT BEI VERLETZUNG DES KARTELLABKOMMENS, WOBEI DIE ROLLE DES GEWÄHLTEN ZINSSATZES RELEVANT IST. </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16</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pic>
        <p:nvPicPr>
          <p:cNvPr id="1946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4087" y="4539955"/>
            <a:ext cx="4956313" cy="588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7045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1046" y="1365127"/>
            <a:ext cx="8695857" cy="344403"/>
          </a:xfrm>
        </p:spPr>
        <p:txBody>
          <a:bodyPr/>
          <a:lstStyle/>
          <a:p>
            <a:r>
              <a:rPr lang="de-DE" dirty="0" smtClean="0"/>
              <a:t>MENGENFÜHRERSCHAFT </a:t>
            </a:r>
            <a:endParaRPr lang="de-DE" dirty="0"/>
          </a:p>
        </p:txBody>
      </p:sp>
      <p:sp>
        <p:nvSpPr>
          <p:cNvPr id="3" name="Inhaltsplatzhalter 2"/>
          <p:cNvSpPr>
            <a:spLocks noGrp="1"/>
          </p:cNvSpPr>
          <p:nvPr>
            <p:ph idx="1"/>
          </p:nvPr>
        </p:nvSpPr>
        <p:spPr>
          <a:xfrm>
            <a:off x="730570" y="2150296"/>
            <a:ext cx="8697417" cy="3544866"/>
          </a:xfrm>
        </p:spPr>
        <p:txBody>
          <a:bodyPr/>
          <a:lstStyle/>
          <a:p>
            <a:r>
              <a:rPr lang="de-DE" sz="1600" b="0" dirty="0" smtClean="0">
                <a:latin typeface="Arial" panose="020B0604020202020204" pitchFamily="34" charset="0"/>
                <a:cs typeface="Arial" panose="020B0604020202020204" pitchFamily="34" charset="0"/>
              </a:rPr>
              <a:t>ANGENOMMEN UNTERNEHMEN 1 LEGT SEINEN OUTPUT ZUERST FEST, ES WIRD DAMIT ZUM MARKTFÜHRER, UNTERNEHMEN 2 IST DANN DER MARKTFOLGER. </a:t>
            </a:r>
          </a:p>
          <a:p>
            <a:r>
              <a:rPr lang="de-DE" sz="1600" b="0" dirty="0" smtClean="0">
                <a:latin typeface="Arial" panose="020B0604020202020204" pitchFamily="34" charset="0"/>
                <a:cs typeface="Arial" panose="020B0604020202020204" pitchFamily="34" charset="0"/>
              </a:rPr>
              <a:t>DAS WIRD MEIST STACKELBERG-MODELL GENANNT.</a:t>
            </a:r>
          </a:p>
          <a:p>
            <a:r>
              <a:rPr lang="de-DE" sz="1600" b="0" dirty="0" smtClean="0">
                <a:latin typeface="Arial" panose="020B0604020202020204" pitchFamily="34" charset="0"/>
                <a:cs typeface="Arial" panose="020B0604020202020204" pitchFamily="34" charset="0"/>
              </a:rPr>
              <a:t>ES WIRD ANGENOMMEN, DASS DER MARKTFÜHRER DIE REAKTION DES FOLGERS KENNT. DER STACKELBERG-MARKTFÜHRER LEGT DAHER DEN gewinn maximierenden OUTPUT AUFGRUND SEINER GEWINNFUNKTION FEST: </a:t>
            </a:r>
          </a:p>
          <a:p>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Der gewinn des marktführers wird mindestens so groß sein wie der gewinn eines c-n gleichgewichts.</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17</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3329235472"/>
              </p:ext>
            </p:extLst>
          </p:nvPr>
        </p:nvGraphicFramePr>
        <p:xfrm>
          <a:off x="2533084" y="4261146"/>
          <a:ext cx="3511351" cy="363254"/>
        </p:xfrm>
        <a:graphic>
          <a:graphicData uri="http://schemas.openxmlformats.org/presentationml/2006/ole">
            <mc:AlternateContent xmlns:mc="http://schemas.openxmlformats.org/markup-compatibility/2006">
              <mc:Choice xmlns:v="urn:schemas-microsoft-com:vml" Requires="v">
                <p:oleObj spid="_x0000_s20518" name="Formel" r:id="rId3" imgW="6315097" imgH="581018" progId="Equation.3">
                  <p:embed/>
                </p:oleObj>
              </mc:Choice>
              <mc:Fallback>
                <p:oleObj name="Formel" r:id="rId3" imgW="6315097" imgH="581018"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3084" y="4261146"/>
                        <a:ext cx="3511351" cy="36325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2733676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73811" y="843580"/>
            <a:ext cx="8695857" cy="344403"/>
          </a:xfrm>
        </p:spPr>
        <p:txBody>
          <a:bodyPr/>
          <a:lstStyle/>
          <a:p>
            <a:r>
              <a:rPr lang="de-DE" dirty="0" smtClean="0"/>
              <a:t>Stackelberg </a:t>
            </a:r>
            <a:r>
              <a:rPr lang="de-DE" dirty="0" err="1" smtClean="0"/>
              <a:t>marktführerschaft</a:t>
            </a:r>
            <a:r>
              <a:rPr lang="de-DE" dirty="0" smtClean="0"/>
              <a:t> – ein </a:t>
            </a:r>
            <a:r>
              <a:rPr lang="de-DE" dirty="0" err="1" smtClean="0"/>
              <a:t>zahlenbeispiel</a:t>
            </a:r>
            <a:r>
              <a:rPr lang="de-DE" dirty="0" smtClean="0"/>
              <a:t> (1) </a:t>
            </a:r>
            <a:endParaRPr lang="de-DE" dirty="0"/>
          </a:p>
        </p:txBody>
      </p:sp>
      <p:sp>
        <p:nvSpPr>
          <p:cNvPr id="3" name="Inhaltsplatzhalter 2"/>
          <p:cNvSpPr>
            <a:spLocks noGrp="1"/>
          </p:cNvSpPr>
          <p:nvPr>
            <p:ph idx="1"/>
          </p:nvPr>
        </p:nvSpPr>
        <p:spPr>
          <a:xfrm>
            <a:off x="773811" y="1325217"/>
            <a:ext cx="8697417" cy="4835803"/>
          </a:xfrm>
        </p:spPr>
        <p:txBody>
          <a:bodyPr/>
          <a:lstStyle/>
          <a:p>
            <a:r>
              <a:rPr lang="de-DE" dirty="0" smtClean="0"/>
              <a:t> </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18</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7" name="Objekt 6"/>
          <p:cNvGraphicFramePr>
            <a:graphicFrameLocks/>
          </p:cNvGraphicFramePr>
          <p:nvPr>
            <p:extLst>
              <p:ext uri="{D42A27DB-BD31-4B8C-83A1-F6EECF244321}">
                <p14:modId xmlns:p14="http://schemas.microsoft.com/office/powerpoint/2010/main" val="3368989517"/>
              </p:ext>
            </p:extLst>
          </p:nvPr>
        </p:nvGraphicFramePr>
        <p:xfrm>
          <a:off x="3632547" y="3034637"/>
          <a:ext cx="2314073" cy="435074"/>
        </p:xfrm>
        <a:graphic>
          <a:graphicData uri="http://schemas.openxmlformats.org/presentationml/2006/ole">
            <mc:AlternateContent xmlns:mc="http://schemas.openxmlformats.org/markup-compatibility/2006">
              <mc:Choice xmlns:v="urn:schemas-microsoft-com:vml" Requires="v">
                <p:oleObj spid="_x0000_s21605" name="Formel" r:id="rId3" imgW="3962400" imgH="905041" progId="Equation.3">
                  <p:embed/>
                </p:oleObj>
              </mc:Choice>
              <mc:Fallback>
                <p:oleObj name="Formel" r:id="rId3" imgW="3962400" imgH="905041"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2547" y="3034637"/>
                        <a:ext cx="2314073" cy="435074"/>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3128430715"/>
              </p:ext>
            </p:extLst>
          </p:nvPr>
        </p:nvGraphicFramePr>
        <p:xfrm>
          <a:off x="2997715" y="3870542"/>
          <a:ext cx="3520316" cy="1369673"/>
        </p:xfrm>
        <a:graphic>
          <a:graphicData uri="http://schemas.openxmlformats.org/presentationml/2006/ole">
            <mc:AlternateContent xmlns:mc="http://schemas.openxmlformats.org/markup-compatibility/2006">
              <mc:Choice xmlns:v="urn:schemas-microsoft-com:vml" Requires="v">
                <p:oleObj spid="_x0000_s21606" name="Formel" r:id="rId5" imgW="6105682" imgH="2505082" progId="Equation.3">
                  <p:embed/>
                </p:oleObj>
              </mc:Choice>
              <mc:Fallback>
                <p:oleObj name="Formel" r:id="rId5" imgW="6105682" imgH="2505082" progId="Equation.3">
                  <p:embed/>
                  <p:pic>
                    <p:nvPicPr>
                      <p:cNvPr id="0" name="Objec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7715" y="3870542"/>
                        <a:ext cx="3520316" cy="1369673"/>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3070567449"/>
              </p:ext>
            </p:extLst>
          </p:nvPr>
        </p:nvGraphicFramePr>
        <p:xfrm>
          <a:off x="3169085" y="5674290"/>
          <a:ext cx="2422823" cy="515495"/>
        </p:xfrm>
        <a:graphic>
          <a:graphicData uri="http://schemas.openxmlformats.org/presentationml/2006/ole">
            <mc:AlternateContent xmlns:mc="http://schemas.openxmlformats.org/markup-compatibility/2006">
              <mc:Choice xmlns:v="urn:schemas-microsoft-com:vml" Requires="v">
                <p:oleObj spid="_x0000_s21607" name="Formel" r:id="rId7" imgW="4295887" imgH="905041" progId="Equation.3">
                  <p:embed/>
                </p:oleObj>
              </mc:Choice>
              <mc:Fallback>
                <p:oleObj name="Formel" r:id="rId7" imgW="4295887" imgH="905041" progId="Equation.3">
                  <p:embed/>
                  <p:pic>
                    <p:nvPicPr>
                      <p:cNvPr id="0" name="Object 3"/>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69085" y="5674290"/>
                        <a:ext cx="2422823" cy="515495"/>
                      </a:xfrm>
                      <a:prstGeom prst="rect">
                        <a:avLst/>
                      </a:prstGeom>
                      <a:noFill/>
                      <a:ln>
                        <a:noFill/>
                      </a:ln>
                      <a:effectLst/>
                    </p:spPr>
                  </p:pic>
                </p:oleObj>
              </mc:Fallback>
            </mc:AlternateContent>
          </a:graphicData>
        </a:graphic>
      </p:graphicFrame>
      <p:sp>
        <p:nvSpPr>
          <p:cNvPr id="10" name="Rectangle 3"/>
          <p:cNvSpPr txBox="1">
            <a:spLocks noChangeArrowheads="1"/>
          </p:cNvSpPr>
          <p:nvPr/>
        </p:nvSpPr>
        <p:spPr bwMode="auto">
          <a:xfrm>
            <a:off x="685799" y="1277655"/>
            <a:ext cx="8524461" cy="5005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1313" indent="-342900" algn="l" rtl="0" eaLnBrk="0" fontAlgn="base" hangingPunct="0">
              <a:spcBef>
                <a:spcPct val="20000"/>
              </a:spcBef>
              <a:spcAft>
                <a:spcPct val="0"/>
              </a:spcAft>
              <a:buClr>
                <a:schemeClr val="tx2"/>
              </a:buClr>
              <a:buSzPct val="75000"/>
              <a:buFont typeface="Monotype Sorts" charset="2"/>
              <a:buChar char="u"/>
              <a:defRPr sz="3200" b="1">
                <a:solidFill>
                  <a:schemeClr val="tx1"/>
                </a:solidFill>
                <a:latin typeface="+mn-lt"/>
                <a:ea typeface="ＭＳ Ｐゴシック" charset="0"/>
                <a:cs typeface="ＭＳ Ｐゴシック" charset="0"/>
              </a:defRPr>
            </a:lvl1pPr>
            <a:lvl2pPr marL="741363" indent="-285750" algn="l" rtl="0" eaLnBrk="0" fontAlgn="base" hangingPunct="0">
              <a:spcBef>
                <a:spcPct val="20000"/>
              </a:spcBef>
              <a:spcAft>
                <a:spcPct val="0"/>
              </a:spcAft>
              <a:buClr>
                <a:schemeClr val="tx1"/>
              </a:buClr>
              <a:buChar char="–"/>
              <a:defRPr sz="3200" b="1">
                <a:solidFill>
                  <a:schemeClr val="tx1"/>
                </a:solidFill>
                <a:latin typeface="+mn-lt"/>
                <a:ea typeface="ＭＳ Ｐゴシック" charset="-128"/>
              </a:defRPr>
            </a:lvl2pPr>
            <a:lvl3pPr marL="1141413" indent="-228600" algn="l" rtl="0" eaLnBrk="0" fontAlgn="base" hangingPunct="0">
              <a:spcBef>
                <a:spcPct val="20000"/>
              </a:spcBef>
              <a:spcAft>
                <a:spcPct val="0"/>
              </a:spcAft>
              <a:buClr>
                <a:schemeClr val="tx2"/>
              </a:buClr>
              <a:buSzPct val="75000"/>
              <a:buFont typeface="Monotype Sorts" charset="2"/>
              <a:buChar char="v"/>
              <a:defRPr sz="3200" b="1">
                <a:solidFill>
                  <a:schemeClr val="tx1"/>
                </a:solidFill>
                <a:latin typeface="+mn-lt"/>
                <a:ea typeface="ＭＳ Ｐゴシック" charset="-128"/>
              </a:defRPr>
            </a:lvl3pPr>
            <a:lvl4pPr marL="1598613" indent="-228600" algn="l" rtl="0" eaLnBrk="0" fontAlgn="base" hangingPunct="0">
              <a:spcBef>
                <a:spcPct val="20000"/>
              </a:spcBef>
              <a:spcAft>
                <a:spcPct val="0"/>
              </a:spcAft>
              <a:buClr>
                <a:schemeClr val="tx2"/>
              </a:buClr>
              <a:buSzPct val="100000"/>
              <a:buChar char="–"/>
              <a:defRPr sz="2000">
                <a:solidFill>
                  <a:schemeClr val="tx1"/>
                </a:solidFill>
                <a:latin typeface="+mn-lt"/>
                <a:ea typeface="ＭＳ Ｐゴシック" charset="-128"/>
              </a:defRPr>
            </a:lvl4pPr>
            <a:lvl5pPr marL="2055813" indent="-228600" algn="l" rtl="0" eaLnBrk="0" fontAlgn="base" hangingPunct="0">
              <a:spcBef>
                <a:spcPct val="20000"/>
              </a:spcBef>
              <a:spcAft>
                <a:spcPct val="0"/>
              </a:spcAft>
              <a:buClr>
                <a:schemeClr val="tx1"/>
              </a:buClr>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ea typeface="ＭＳ Ｐゴシック" charset="-128"/>
              </a:defRPr>
            </a:lvl9pPr>
          </a:lstStyle>
          <a:p>
            <a:pPr marL="0" indent="0" defTabSz="912813" eaLnBrk="1" hangingPunct="1">
              <a:buNone/>
            </a:pPr>
            <a:r>
              <a:rPr lang="en-US" altLang="de-DE" sz="1600" kern="0" dirty="0" smtClean="0">
                <a:latin typeface="+mj-lt"/>
                <a:ea typeface="ＭＳ Ｐゴシック" pitchFamily="34" charset="-128"/>
              </a:rPr>
              <a:t> </a:t>
            </a:r>
            <a:endParaRPr lang="en-US" altLang="de-DE" sz="1600" kern="0" dirty="0" smtClean="0">
              <a:latin typeface="+mj-lt"/>
              <a:ea typeface="ＭＳ Ｐゴシック" pitchFamily="34" charset="-128"/>
            </a:endParaRPr>
          </a:p>
          <a:p>
            <a:pPr marL="0" indent="0" defTabSz="912813" eaLnBrk="1" hangingPunct="1">
              <a:buNone/>
            </a:pPr>
            <a:r>
              <a:rPr lang="en-US" altLang="de-DE" sz="1600" b="0" kern="0" dirty="0" smtClean="0">
                <a:latin typeface="Arial" panose="020B0604020202020204" pitchFamily="34" charset="0"/>
                <a:ea typeface="ＭＳ Ｐゴシック" pitchFamily="34" charset="-128"/>
                <a:cs typeface="Arial" panose="020B0604020202020204" pitchFamily="34" charset="0"/>
              </a:rPr>
              <a:t>DIE INVERSE MARKTNACHFRAGEFUNKTION IST DURCH  p = 60 – </a:t>
            </a:r>
            <a:r>
              <a:rPr lang="en-US" altLang="de-DE" sz="1600" b="0" kern="0" dirty="0" err="1" smtClean="0">
                <a:latin typeface="Arial" panose="020B0604020202020204" pitchFamily="34" charset="0"/>
                <a:ea typeface="ＭＳ Ｐゴシック" pitchFamily="34" charset="-128"/>
                <a:cs typeface="Arial" panose="020B0604020202020204" pitchFamily="34" charset="0"/>
              </a:rPr>
              <a:t>y</a:t>
            </a:r>
            <a:r>
              <a:rPr lang="en-US" altLang="de-DE" sz="1600" b="0" kern="0" baseline="-25000" dirty="0" err="1" smtClean="0">
                <a:latin typeface="Arial" panose="020B0604020202020204" pitchFamily="34" charset="0"/>
                <a:ea typeface="ＭＳ Ｐゴシック" pitchFamily="34" charset="-128"/>
                <a:cs typeface="Arial" panose="020B0604020202020204" pitchFamily="34" charset="0"/>
              </a:rPr>
              <a:t>T</a:t>
            </a:r>
            <a:r>
              <a:rPr lang="en-US" altLang="de-DE" sz="1600" b="0" kern="0" dirty="0" smtClean="0">
                <a:latin typeface="Arial" panose="020B0604020202020204" pitchFamily="34" charset="0"/>
                <a:ea typeface="ＭＳ Ｐゴシック" pitchFamily="34" charset="-128"/>
                <a:cs typeface="Arial" panose="020B0604020202020204" pitchFamily="34" charset="0"/>
              </a:rPr>
              <a:t> GEGEBEN.   </a:t>
            </a:r>
          </a:p>
          <a:p>
            <a:pPr marL="0" indent="0" defTabSz="912813" eaLnBrk="1" hangingPunct="1">
              <a:buNone/>
            </a:pPr>
            <a:r>
              <a:rPr lang="de-AT" altLang="de-DE" sz="1600" b="0" kern="0" dirty="0" smtClean="0">
                <a:latin typeface="Arial" panose="020B0604020202020204" pitchFamily="34" charset="0"/>
                <a:ea typeface="ＭＳ Ｐゴシック" pitchFamily="34" charset="-128"/>
                <a:cs typeface="Arial" panose="020B0604020202020204" pitchFamily="34" charset="0"/>
              </a:rPr>
              <a:t>DIE KOSTENFUNKTIONEN DER BEIDEN UNTERNEHMEN LAUTEN   </a:t>
            </a:r>
            <a:r>
              <a:rPr lang="en-US" altLang="ja-JP" sz="1600" b="0" kern="0" dirty="0" smtClean="0">
                <a:latin typeface="Arial" panose="020B0604020202020204" pitchFamily="34" charset="0"/>
                <a:ea typeface="ＭＳ Ｐゴシック" pitchFamily="34" charset="-128"/>
                <a:cs typeface="Arial" panose="020B0604020202020204" pitchFamily="34" charset="0"/>
              </a:rPr>
              <a:t>c</a:t>
            </a:r>
            <a:r>
              <a:rPr lang="en-US" altLang="ja-JP" sz="1600" b="0" kern="0" baseline="-25000" dirty="0" smtClean="0">
                <a:latin typeface="Arial" panose="020B0604020202020204" pitchFamily="34" charset="0"/>
                <a:ea typeface="ＭＳ Ｐゴシック" pitchFamily="34" charset="-128"/>
                <a:cs typeface="Arial" panose="020B0604020202020204" pitchFamily="34" charset="0"/>
              </a:rPr>
              <a:t>1</a:t>
            </a:r>
            <a:r>
              <a:rPr lang="en-US" altLang="ja-JP" sz="1600" b="0" kern="0" dirty="0" smtClean="0">
                <a:latin typeface="Arial" panose="020B0604020202020204" pitchFamily="34" charset="0"/>
                <a:ea typeface="ＭＳ Ｐゴシック" pitchFamily="34" charset="-128"/>
                <a:cs typeface="Arial" panose="020B0604020202020204" pitchFamily="34" charset="0"/>
              </a:rPr>
              <a:t>(y</a:t>
            </a:r>
            <a:r>
              <a:rPr lang="en-US" altLang="ja-JP" sz="1600" b="0" kern="0" baseline="-25000" dirty="0" smtClean="0">
                <a:latin typeface="Arial" panose="020B0604020202020204" pitchFamily="34" charset="0"/>
                <a:ea typeface="ＭＳ Ｐゴシック" pitchFamily="34" charset="-128"/>
                <a:cs typeface="Arial" panose="020B0604020202020204" pitchFamily="34" charset="0"/>
              </a:rPr>
              <a:t>1</a:t>
            </a:r>
            <a:r>
              <a:rPr lang="en-US" altLang="ja-JP" sz="1600" b="0" kern="0" dirty="0" smtClean="0">
                <a:latin typeface="Arial" panose="020B0604020202020204" pitchFamily="34" charset="0"/>
                <a:ea typeface="ＭＳ Ｐゴシック" pitchFamily="34" charset="-128"/>
                <a:cs typeface="Arial" panose="020B0604020202020204" pitchFamily="34" charset="0"/>
              </a:rPr>
              <a:t>) = y</a:t>
            </a:r>
            <a:r>
              <a:rPr lang="en-US" altLang="ja-JP" sz="1600" b="0" kern="0" baseline="-25000" dirty="0" smtClean="0">
                <a:latin typeface="Arial" panose="020B0604020202020204" pitchFamily="34" charset="0"/>
                <a:ea typeface="ＭＳ Ｐゴシック" pitchFamily="34" charset="-128"/>
                <a:cs typeface="Arial" panose="020B0604020202020204" pitchFamily="34" charset="0"/>
              </a:rPr>
              <a:t>1</a:t>
            </a:r>
            <a:r>
              <a:rPr lang="en-US" altLang="ja-JP" sz="1600" b="0" kern="0" baseline="30000" dirty="0" smtClean="0">
                <a:latin typeface="Arial" panose="020B0604020202020204" pitchFamily="34" charset="0"/>
                <a:ea typeface="ＭＳ Ｐゴシック" pitchFamily="34" charset="-128"/>
                <a:cs typeface="Arial" panose="020B0604020202020204" pitchFamily="34" charset="0"/>
              </a:rPr>
              <a:t>2</a:t>
            </a:r>
            <a:r>
              <a:rPr lang="en-US" altLang="ja-JP" sz="1600" b="0" kern="0" dirty="0" smtClean="0">
                <a:latin typeface="Arial" panose="020B0604020202020204" pitchFamily="34" charset="0"/>
                <a:ea typeface="ＭＳ Ｐゴシック" pitchFamily="34" charset="-128"/>
                <a:cs typeface="Arial" panose="020B0604020202020204" pitchFamily="34" charset="0"/>
              </a:rPr>
              <a:t> UND c</a:t>
            </a:r>
            <a:r>
              <a:rPr lang="en-US" altLang="ja-JP" sz="1600" b="0" kern="0" baseline="-25000" dirty="0" smtClean="0">
                <a:latin typeface="Arial" panose="020B0604020202020204" pitchFamily="34" charset="0"/>
                <a:ea typeface="ＭＳ Ｐゴシック" pitchFamily="34" charset="-128"/>
                <a:cs typeface="Arial" panose="020B0604020202020204" pitchFamily="34" charset="0"/>
              </a:rPr>
              <a:t>2</a:t>
            </a:r>
            <a:r>
              <a:rPr lang="en-US" altLang="ja-JP" sz="1600" b="0" kern="0" dirty="0" smtClean="0">
                <a:latin typeface="Arial" panose="020B0604020202020204" pitchFamily="34" charset="0"/>
                <a:ea typeface="ＭＳ Ｐゴシック" pitchFamily="34" charset="-128"/>
                <a:cs typeface="Arial" panose="020B0604020202020204" pitchFamily="34" charset="0"/>
              </a:rPr>
              <a:t>(y</a:t>
            </a:r>
            <a:r>
              <a:rPr lang="en-US" altLang="ja-JP" sz="1600" b="0" kern="0" baseline="-25000" dirty="0" smtClean="0">
                <a:latin typeface="Arial" panose="020B0604020202020204" pitchFamily="34" charset="0"/>
                <a:ea typeface="ＭＳ Ｐゴシック" pitchFamily="34" charset="-128"/>
                <a:cs typeface="Arial" panose="020B0604020202020204" pitchFamily="34" charset="0"/>
              </a:rPr>
              <a:t>2</a:t>
            </a:r>
            <a:r>
              <a:rPr lang="en-US" altLang="ja-JP" sz="1600" b="0" kern="0" dirty="0" smtClean="0">
                <a:latin typeface="Arial" panose="020B0604020202020204" pitchFamily="34" charset="0"/>
                <a:ea typeface="ＭＳ Ｐゴシック" pitchFamily="34" charset="-128"/>
                <a:cs typeface="Arial" panose="020B0604020202020204" pitchFamily="34" charset="0"/>
              </a:rPr>
              <a:t>) = 15y</a:t>
            </a:r>
            <a:r>
              <a:rPr lang="en-US" altLang="ja-JP" sz="1600" b="0" kern="0" baseline="-25000" dirty="0" smtClean="0">
                <a:latin typeface="Arial" panose="020B0604020202020204" pitchFamily="34" charset="0"/>
                <a:ea typeface="ＭＳ Ｐゴシック" pitchFamily="34" charset="-128"/>
                <a:cs typeface="Arial" panose="020B0604020202020204" pitchFamily="34" charset="0"/>
              </a:rPr>
              <a:t>2</a:t>
            </a:r>
            <a:r>
              <a:rPr lang="en-US" altLang="ja-JP" sz="1600" b="0" kern="0" dirty="0" smtClean="0">
                <a:latin typeface="Arial" panose="020B0604020202020204" pitchFamily="34" charset="0"/>
                <a:ea typeface="ＭＳ Ｐゴシック" pitchFamily="34" charset="-128"/>
                <a:cs typeface="Arial" panose="020B0604020202020204" pitchFamily="34" charset="0"/>
              </a:rPr>
              <a:t> + y</a:t>
            </a:r>
            <a:r>
              <a:rPr lang="en-US" altLang="ja-JP" sz="1600" b="0" kern="0" baseline="-25000" dirty="0" smtClean="0">
                <a:latin typeface="Arial" panose="020B0604020202020204" pitchFamily="34" charset="0"/>
                <a:ea typeface="ＭＳ Ｐゴシック" pitchFamily="34" charset="-128"/>
                <a:cs typeface="Arial" panose="020B0604020202020204" pitchFamily="34" charset="0"/>
              </a:rPr>
              <a:t>2</a:t>
            </a:r>
            <a:r>
              <a:rPr lang="en-US" altLang="ja-JP" sz="1600" b="0" kern="0" baseline="30000" dirty="0" smtClean="0">
                <a:latin typeface="Arial" panose="020B0604020202020204" pitchFamily="34" charset="0"/>
                <a:ea typeface="ＭＳ Ｐゴシック" pitchFamily="34" charset="-128"/>
                <a:cs typeface="Arial" panose="020B0604020202020204" pitchFamily="34" charset="0"/>
              </a:rPr>
              <a:t>2</a:t>
            </a:r>
            <a:r>
              <a:rPr lang="en-US" altLang="ja-JP" sz="1600" b="0" kern="0" dirty="0" smtClean="0">
                <a:latin typeface="Arial" panose="020B0604020202020204" pitchFamily="34" charset="0"/>
                <a:ea typeface="ＭＳ Ｐゴシック" pitchFamily="34" charset="-128"/>
                <a:cs typeface="Arial" panose="020B0604020202020204" pitchFamily="34" charset="0"/>
              </a:rPr>
              <a:t>. </a:t>
            </a:r>
            <a:br>
              <a:rPr lang="en-US" altLang="ja-JP" sz="1600" b="0" kern="0" dirty="0" smtClean="0">
                <a:latin typeface="Arial" panose="020B0604020202020204" pitchFamily="34" charset="0"/>
                <a:ea typeface="ＭＳ Ｐゴシック" pitchFamily="34" charset="-128"/>
                <a:cs typeface="Arial" panose="020B0604020202020204" pitchFamily="34" charset="0"/>
              </a:rPr>
            </a:br>
            <a:endParaRPr lang="en-US" altLang="ja-JP" sz="1600" b="0" kern="0" dirty="0" smtClean="0">
              <a:latin typeface="Arial" panose="020B0604020202020204" pitchFamily="34" charset="0"/>
              <a:ea typeface="ＭＳ Ｐゴシック" pitchFamily="34" charset="-128"/>
              <a:cs typeface="Arial" panose="020B0604020202020204" pitchFamily="34" charset="0"/>
            </a:endParaRPr>
          </a:p>
          <a:p>
            <a:pPr marL="0" indent="0" defTabSz="912813" eaLnBrk="1" hangingPunct="1">
              <a:buNone/>
            </a:pPr>
            <a:r>
              <a:rPr lang="en-US" altLang="de-DE" sz="1600" b="0" kern="0" dirty="0" smtClean="0">
                <a:latin typeface="Arial" panose="020B0604020202020204" pitchFamily="34" charset="0"/>
                <a:ea typeface="ＭＳ Ｐゴシック" pitchFamily="34" charset="-128"/>
                <a:cs typeface="Arial" panose="020B0604020202020204" pitchFamily="34" charset="0"/>
              </a:rPr>
              <a:t>UNTERNEHMEN 2 IST DER FOLGER, ES HAT DIE REAKTIONSFUNKTION</a:t>
            </a:r>
          </a:p>
          <a:p>
            <a:pPr marL="0" indent="0" defTabSz="912813" eaLnBrk="1" hangingPunct="1">
              <a:buNone/>
            </a:pPr>
            <a:endParaRPr lang="en-US" altLang="de-DE" sz="1600" b="0" kern="0" dirty="0" smtClean="0">
              <a:latin typeface="Arial" panose="020B0604020202020204" pitchFamily="34" charset="0"/>
              <a:ea typeface="ＭＳ Ｐゴシック" pitchFamily="34" charset="-128"/>
              <a:cs typeface="Arial" panose="020B0604020202020204" pitchFamily="34" charset="0"/>
            </a:endParaRPr>
          </a:p>
          <a:p>
            <a:pPr marL="0" indent="0" defTabSz="912813" eaLnBrk="1" hangingPunct="1">
              <a:buNone/>
            </a:pPr>
            <a:endParaRPr lang="en-US" altLang="de-DE" sz="1600" b="0" kern="0" dirty="0" smtClean="0">
              <a:latin typeface="Arial" panose="020B0604020202020204" pitchFamily="34" charset="0"/>
              <a:ea typeface="ＭＳ Ｐゴシック" pitchFamily="34" charset="-128"/>
              <a:cs typeface="Arial" panose="020B0604020202020204" pitchFamily="34" charset="0"/>
            </a:endParaRPr>
          </a:p>
          <a:p>
            <a:pPr marL="0" indent="0" defTabSz="912813" eaLnBrk="1" hangingPunct="1">
              <a:buNone/>
            </a:pPr>
            <a:r>
              <a:rPr lang="en-US" altLang="de-DE" sz="1600" b="0" kern="0" dirty="0" smtClean="0">
                <a:latin typeface="Arial" panose="020B0604020202020204" pitchFamily="34" charset="0"/>
                <a:ea typeface="ＭＳ Ｐゴシック" pitchFamily="34" charset="-128"/>
                <a:cs typeface="Arial" panose="020B0604020202020204" pitchFamily="34" charset="0"/>
              </a:rPr>
              <a:t>AUS DER GEWINNFUNKTION DES MARKTFÜHRERS  </a:t>
            </a:r>
          </a:p>
          <a:p>
            <a:pPr marL="0" indent="0" defTabSz="912813" eaLnBrk="1" hangingPunct="1">
              <a:buNone/>
            </a:pPr>
            <a:endParaRPr lang="en-US" altLang="de-DE" sz="1600" b="0" kern="0" dirty="0">
              <a:latin typeface="Arial" panose="020B0604020202020204" pitchFamily="34" charset="0"/>
              <a:ea typeface="ＭＳ Ｐゴシック" pitchFamily="34" charset="-128"/>
              <a:cs typeface="Arial" panose="020B0604020202020204" pitchFamily="34" charset="0"/>
            </a:endParaRPr>
          </a:p>
          <a:p>
            <a:pPr marL="0" indent="0" defTabSz="912813" eaLnBrk="1" hangingPunct="1">
              <a:buNone/>
            </a:pPr>
            <a:endParaRPr lang="en-US" altLang="de-DE" sz="1600" b="0" kern="0" dirty="0" smtClean="0">
              <a:latin typeface="Arial" panose="020B0604020202020204" pitchFamily="34" charset="0"/>
              <a:ea typeface="ＭＳ Ｐゴシック" pitchFamily="34" charset="-128"/>
              <a:cs typeface="Arial" panose="020B0604020202020204" pitchFamily="34" charset="0"/>
            </a:endParaRPr>
          </a:p>
          <a:p>
            <a:pPr marL="0" indent="0" defTabSz="912813" eaLnBrk="1" hangingPunct="1">
              <a:buNone/>
            </a:pPr>
            <a:endParaRPr lang="en-US" altLang="de-DE" sz="1600" b="0" kern="0" dirty="0">
              <a:latin typeface="Arial" panose="020B0604020202020204" pitchFamily="34" charset="0"/>
              <a:ea typeface="ＭＳ Ｐゴシック" pitchFamily="34" charset="-128"/>
              <a:cs typeface="Arial" panose="020B0604020202020204" pitchFamily="34" charset="0"/>
            </a:endParaRPr>
          </a:p>
          <a:p>
            <a:pPr marL="0" indent="0" defTabSz="912813" eaLnBrk="1" hangingPunct="1">
              <a:buNone/>
            </a:pPr>
            <a:endParaRPr lang="en-US" altLang="de-DE" sz="1600" b="0" kern="0" dirty="0" smtClean="0">
              <a:latin typeface="Arial" panose="020B0604020202020204" pitchFamily="34" charset="0"/>
              <a:ea typeface="ＭＳ Ｐゴシック" pitchFamily="34" charset="-128"/>
              <a:cs typeface="Arial" panose="020B0604020202020204" pitchFamily="34" charset="0"/>
            </a:endParaRPr>
          </a:p>
          <a:p>
            <a:pPr marL="0" indent="0" defTabSz="912813" eaLnBrk="1" hangingPunct="1">
              <a:buNone/>
            </a:pPr>
            <a:endParaRPr lang="en-US" altLang="de-DE" sz="1600" b="0" kern="0" dirty="0" smtClean="0">
              <a:latin typeface="Arial" panose="020B0604020202020204" pitchFamily="34" charset="0"/>
              <a:ea typeface="ＭＳ Ｐゴシック" pitchFamily="34" charset="-128"/>
              <a:cs typeface="Arial" panose="020B0604020202020204" pitchFamily="34" charset="0"/>
            </a:endParaRPr>
          </a:p>
          <a:p>
            <a:pPr marL="0" indent="0" defTabSz="912813" eaLnBrk="1" hangingPunct="1">
              <a:buNone/>
            </a:pPr>
            <a:r>
              <a:rPr lang="en-US" altLang="de-DE" sz="1600" b="0" kern="0" dirty="0" smtClean="0">
                <a:latin typeface="Arial" panose="020B0604020202020204" pitchFamily="34" charset="0"/>
                <a:ea typeface="ＭＳ Ｐゴシック" pitchFamily="34" charset="-128"/>
                <a:cs typeface="Arial" panose="020B0604020202020204" pitchFamily="34" charset="0"/>
              </a:rPr>
              <a:t>ERHALTEN WIR ALS GEWINN MAXIMIERENDEN OUTPUT </a:t>
            </a:r>
          </a:p>
          <a:p>
            <a:pPr marL="0" indent="0" defTabSz="912813" eaLnBrk="1" hangingPunct="1">
              <a:buNone/>
            </a:pPr>
            <a:endParaRPr lang="en-US" altLang="de-DE" sz="1600" b="0" kern="0" dirty="0">
              <a:latin typeface="Arial" panose="020B0604020202020204" pitchFamily="34" charset="0"/>
              <a:ea typeface="ＭＳ Ｐゴシック" pitchFamily="34" charset="-128"/>
              <a:cs typeface="Arial" panose="020B0604020202020204" pitchFamily="34" charset="0"/>
            </a:endParaRPr>
          </a:p>
        </p:txBody>
      </p:sp>
    </p:spTree>
    <p:extLst>
      <p:ext uri="{BB962C8B-B14F-4D97-AF65-F5344CB8AC3E}">
        <p14:creationId xmlns:p14="http://schemas.microsoft.com/office/powerpoint/2010/main" val="7945513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00000"/>
                </a:solidFill>
              </a:rPr>
              <a:t>Stackelberg </a:t>
            </a:r>
            <a:r>
              <a:rPr lang="de-DE" dirty="0" err="1">
                <a:solidFill>
                  <a:srgbClr val="000000"/>
                </a:solidFill>
              </a:rPr>
              <a:t>marktführerschaft</a:t>
            </a:r>
            <a:r>
              <a:rPr lang="de-DE" dirty="0">
                <a:solidFill>
                  <a:srgbClr val="000000"/>
                </a:solidFill>
              </a:rPr>
              <a:t> – ein </a:t>
            </a:r>
            <a:r>
              <a:rPr lang="de-DE" dirty="0" err="1">
                <a:solidFill>
                  <a:srgbClr val="000000"/>
                </a:solidFill>
              </a:rPr>
              <a:t>zahlenbeispiel</a:t>
            </a:r>
            <a:r>
              <a:rPr lang="de-DE" dirty="0">
                <a:solidFill>
                  <a:srgbClr val="000000"/>
                </a:solidFill>
              </a:rPr>
              <a:t> </a:t>
            </a:r>
            <a:r>
              <a:rPr lang="de-DE" dirty="0" smtClean="0">
                <a:solidFill>
                  <a:srgbClr val="000000"/>
                </a:solidFill>
              </a:rPr>
              <a:t>(2) </a:t>
            </a:r>
            <a:endParaRPr lang="de-DE" dirty="0"/>
          </a:p>
        </p:txBody>
      </p:sp>
      <p:sp>
        <p:nvSpPr>
          <p:cNvPr id="3" name="Inhaltsplatzhalter 2"/>
          <p:cNvSpPr>
            <a:spLocks noGrp="1"/>
          </p:cNvSpPr>
          <p:nvPr>
            <p:ph idx="1"/>
          </p:nvPr>
        </p:nvSpPr>
        <p:spPr>
          <a:xfrm>
            <a:off x="787063" y="2168526"/>
            <a:ext cx="8697417" cy="3582917"/>
          </a:xfrm>
        </p:spPr>
        <p:txBody>
          <a:bodyPr/>
          <a:lstStyle/>
          <a:p>
            <a:r>
              <a:rPr lang="de-DE" sz="1600" b="0" dirty="0" err="1" smtClean="0">
                <a:latin typeface="Arial" panose="020B0604020202020204" pitchFamily="34" charset="0"/>
                <a:cs typeface="Arial" panose="020B0604020202020204" pitchFamily="34" charset="0"/>
              </a:rPr>
              <a:t>GEMÄß</a:t>
            </a:r>
            <a:r>
              <a:rPr lang="de-DE" sz="1600" b="0" dirty="0" smtClean="0">
                <a:latin typeface="Arial" panose="020B0604020202020204" pitchFamily="34" charset="0"/>
                <a:cs typeface="Arial" panose="020B0604020202020204" pitchFamily="34" charset="0"/>
              </a:rPr>
              <a:t> </a:t>
            </a:r>
            <a:r>
              <a:rPr lang="de-DE" sz="1600" b="0" dirty="0" smtClean="0">
                <a:latin typeface="Arial" panose="020B0604020202020204" pitchFamily="34" charset="0"/>
                <a:cs typeface="Arial" panose="020B0604020202020204" pitchFamily="34" charset="0"/>
              </a:rPr>
              <a:t>DER REAKTIONSFUNKTION DES MARKTFOLGERS, GEGEBEN DIE ENTSCHEIDUNG DES MARKTFÜHRERS, ERHALTEN WIR DEN GEWINN MAXIMIERENDEN OUTPUT DES FOLGERS:</a:t>
            </a:r>
          </a:p>
          <a:p>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Die c-n outputniveaus sind </a:t>
            </a:r>
            <a:r>
              <a:rPr lang="en-US" altLang="de-DE" sz="1600" b="0" dirty="0" smtClean="0">
                <a:latin typeface="Arial" panose="020B0604020202020204" pitchFamily="34" charset="0"/>
                <a:cs typeface="Arial" panose="020B0604020202020204" pitchFamily="34" charset="0"/>
              </a:rPr>
              <a:t>(</a:t>
            </a:r>
            <a:r>
              <a:rPr lang="en-US" altLang="de-DE" sz="1600" b="0" cap="none" dirty="0" smtClean="0">
                <a:latin typeface="Arial" panose="020B0604020202020204" pitchFamily="34" charset="0"/>
                <a:cs typeface="Arial" panose="020B0604020202020204" pitchFamily="34" charset="0"/>
              </a:rPr>
              <a:t>y</a:t>
            </a:r>
            <a:r>
              <a:rPr lang="en-US" altLang="de-DE" sz="1600" b="0" baseline="-25000" dirty="0" smtClean="0">
                <a:latin typeface="Arial" panose="020B0604020202020204" pitchFamily="34" charset="0"/>
                <a:cs typeface="Arial" panose="020B0604020202020204" pitchFamily="34" charset="0"/>
              </a:rPr>
              <a:t>1</a:t>
            </a:r>
            <a:r>
              <a:rPr lang="en-US" altLang="de-DE" sz="1600" b="0" dirty="0" smtClean="0">
                <a:latin typeface="Arial" panose="020B0604020202020204" pitchFamily="34" charset="0"/>
                <a:cs typeface="Arial" panose="020B0604020202020204" pitchFamily="34" charset="0"/>
              </a:rPr>
              <a:t>*, </a:t>
            </a:r>
            <a:r>
              <a:rPr lang="en-US" altLang="de-DE" sz="1600" b="0" cap="none" dirty="0" smtClean="0">
                <a:latin typeface="Arial" panose="020B0604020202020204" pitchFamily="34" charset="0"/>
                <a:cs typeface="Arial" panose="020B0604020202020204" pitchFamily="34" charset="0"/>
              </a:rPr>
              <a:t>y</a:t>
            </a:r>
            <a:r>
              <a:rPr lang="en-US" altLang="de-DE" sz="1600" b="0" baseline="-25000" dirty="0" smtClean="0">
                <a:latin typeface="Arial" panose="020B0604020202020204" pitchFamily="34" charset="0"/>
                <a:cs typeface="Arial" panose="020B0604020202020204" pitchFamily="34" charset="0"/>
              </a:rPr>
              <a:t>2</a:t>
            </a:r>
            <a:r>
              <a:rPr lang="en-US" altLang="de-DE" sz="1600" b="0" dirty="0">
                <a:latin typeface="Arial" panose="020B0604020202020204" pitchFamily="34" charset="0"/>
                <a:cs typeface="Arial" panose="020B0604020202020204" pitchFamily="34" charset="0"/>
              </a:rPr>
              <a:t>*) = (13</a:t>
            </a:r>
            <a:r>
              <a:rPr lang="en-US" altLang="de-DE" sz="1600" b="0" dirty="0" smtClean="0">
                <a:latin typeface="Arial" panose="020B0604020202020204" pitchFamily="34" charset="0"/>
                <a:cs typeface="Arial" panose="020B0604020202020204" pitchFamily="34" charset="0"/>
              </a:rPr>
              <a:t>, 8); der marktführer erzeugt daher mehr als der marktfolger.</a:t>
            </a:r>
          </a:p>
          <a:p>
            <a:r>
              <a:rPr lang="en-US" altLang="de-DE" sz="1600" b="0" dirty="0" smtClean="0">
                <a:latin typeface="Arial" panose="020B0604020202020204" pitchFamily="34" charset="0"/>
                <a:cs typeface="Arial" panose="020B0604020202020204" pitchFamily="34" charset="0"/>
              </a:rPr>
              <a:t>Dieses ergebnis ist auch allgemein gültig.</a:t>
            </a:r>
            <a:endParaRPr lang="en-US" altLang="de-DE" sz="1600" b="0" dirty="0">
              <a:latin typeface="Arial" panose="020B0604020202020204" pitchFamily="34" charset="0"/>
              <a:cs typeface="Arial" panose="020B0604020202020204" pitchFamily="34" charset="0"/>
            </a:endParaRPr>
          </a:p>
          <a:p>
            <a:endParaRPr lang="de-DE" sz="160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19</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2984859158"/>
              </p:ext>
            </p:extLst>
          </p:nvPr>
        </p:nvGraphicFramePr>
        <p:xfrm>
          <a:off x="2424141" y="3105792"/>
          <a:ext cx="3856383" cy="556592"/>
        </p:xfrm>
        <a:graphic>
          <a:graphicData uri="http://schemas.openxmlformats.org/presentationml/2006/ole">
            <mc:AlternateContent xmlns:mc="http://schemas.openxmlformats.org/markup-compatibility/2006">
              <mc:Choice xmlns:v="urn:schemas-microsoft-com:vml" Requires="v">
                <p:oleObj spid="_x0000_s22563" name="Formel" r:id="rId3" imgW="5362687" imgH="905041" progId="Equation.3">
                  <p:embed/>
                </p:oleObj>
              </mc:Choice>
              <mc:Fallback>
                <p:oleObj name="Formel" r:id="rId3" imgW="5362687" imgH="905041" progId="Equation.3">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4141" y="3105792"/>
                        <a:ext cx="3856383" cy="55659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897873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6263" y="900749"/>
            <a:ext cx="8695857" cy="343851"/>
          </a:xfrm>
        </p:spPr>
        <p:txBody>
          <a:bodyPr/>
          <a:lstStyle/>
          <a:p>
            <a:r>
              <a:rPr lang="de-DE" dirty="0" smtClean="0"/>
              <a:t>Oligopol – grundbegriffe und annahmen</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2</a:t>
            </a:fld>
            <a:endParaRPr lang="de-DE" dirty="0"/>
          </a:p>
        </p:txBody>
      </p:sp>
      <p:sp>
        <p:nvSpPr>
          <p:cNvPr id="3" name="Inhaltsplatzhalter 2"/>
          <p:cNvSpPr>
            <a:spLocks noGrp="1"/>
          </p:cNvSpPr>
          <p:nvPr>
            <p:ph idx="1"/>
          </p:nvPr>
        </p:nvSpPr>
        <p:spPr>
          <a:xfrm>
            <a:off x="787063" y="1587500"/>
            <a:ext cx="8697417" cy="4613276"/>
          </a:xfrm>
        </p:spPr>
        <p:txBody>
          <a:bodyPr/>
          <a:lstStyle/>
          <a:p>
            <a:r>
              <a:rPr lang="de-DE" sz="1600" b="0" dirty="0" smtClean="0">
                <a:latin typeface="Arial" panose="020B0604020202020204" pitchFamily="34" charset="0"/>
                <a:cs typeface="Arial" panose="020B0604020202020204" pitchFamily="34" charset="0"/>
              </a:rPr>
              <a:t>Ein oligopol ist eine marktform mit einigen wenigen unternehmungen. </a:t>
            </a:r>
          </a:p>
          <a:p>
            <a:r>
              <a:rPr lang="de-DE" sz="1600" b="0" dirty="0" smtClean="0">
                <a:latin typeface="Arial" panose="020B0604020202020204" pitchFamily="34" charset="0"/>
                <a:cs typeface="Arial" panose="020B0604020202020204" pitchFamily="34" charset="0"/>
              </a:rPr>
              <a:t>Wesentlich: die aktionen eines unternehmens, d. h. SEINE entscheidungen hinsichtlich preisen und mengen, wirken sich auf die anderen unternehmen des marktes aus – und diese reagieren ihrerseits mit mengen- und/oder preisentscheidungen. </a:t>
            </a:r>
          </a:p>
          <a:p>
            <a:r>
              <a:rPr lang="de-DE" sz="1600" b="0" dirty="0" smtClean="0">
                <a:latin typeface="Arial" panose="020B0604020202020204" pitchFamily="34" charset="0"/>
                <a:cs typeface="Arial" panose="020B0604020202020204" pitchFamily="34" charset="0"/>
              </a:rPr>
              <a:t>Im folgenden wird (überwiegend) der fall des duopols untersucht, also ein markt mit zwei unternehmen. </a:t>
            </a:r>
          </a:p>
          <a:p>
            <a:r>
              <a:rPr lang="de-DE" sz="1600" b="0" dirty="0" smtClean="0">
                <a:latin typeface="Arial" panose="020B0604020202020204" pitchFamily="34" charset="0"/>
                <a:cs typeface="Arial" panose="020B0604020202020204" pitchFamily="34" charset="0"/>
              </a:rPr>
              <a:t>Beide unternehmen sehen sich der marktnachfrage gegenüber, sie produzieren ein identisches produkt mit gegebenen kostenfunktionen.  </a:t>
            </a:r>
          </a:p>
          <a:p>
            <a:r>
              <a:rPr lang="de-DE" sz="1600" b="0" dirty="0" smtClean="0">
                <a:latin typeface="Arial" panose="020B0604020202020204" pitchFamily="34" charset="0"/>
                <a:cs typeface="Arial" panose="020B0604020202020204" pitchFamily="34" charset="0"/>
              </a:rPr>
              <a:t>der marktpreis ist eine funktion des </a:t>
            </a:r>
            <a:r>
              <a:rPr lang="de-DE" sz="1600" b="0" dirty="0" err="1" smtClean="0">
                <a:latin typeface="Arial" panose="020B0604020202020204" pitchFamily="34" charset="0"/>
                <a:cs typeface="Arial" panose="020B0604020202020204" pitchFamily="34" charset="0"/>
              </a:rPr>
              <a:t>gesamtoutputs</a:t>
            </a:r>
            <a:r>
              <a:rPr lang="de-DE" sz="1600" b="0" dirty="0" smtClean="0">
                <a:latin typeface="Arial" panose="020B0604020202020204" pitchFamily="34" charset="0"/>
                <a:cs typeface="Arial" panose="020B0604020202020204" pitchFamily="34" charset="0"/>
              </a:rPr>
              <a:t> beider unternehmen. </a:t>
            </a:r>
          </a:p>
          <a:p>
            <a:r>
              <a:rPr lang="de-DE" sz="1600" b="0" dirty="0" smtClean="0">
                <a:latin typeface="Arial" panose="020B0604020202020204" pitchFamily="34" charset="0"/>
                <a:cs typeface="Arial" panose="020B0604020202020204" pitchFamily="34" charset="0"/>
              </a:rPr>
              <a:t>Ziel der unternehmen ist gewinnmaximierung. </a:t>
            </a:r>
            <a:endParaRPr lang="de-DE" sz="1600" b="0" dirty="0">
              <a:latin typeface="Arial" panose="020B0604020202020204" pitchFamily="34" charset="0"/>
              <a:cs typeface="Arial" panose="020B0604020202020204" pitchFamily="34" charset="0"/>
            </a:endParaRPr>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22531619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19313" y="607243"/>
            <a:ext cx="8695857" cy="317899"/>
          </a:xfrm>
        </p:spPr>
        <p:txBody>
          <a:bodyPr/>
          <a:lstStyle/>
          <a:p>
            <a:r>
              <a:rPr lang="de-DE" dirty="0" smtClean="0"/>
              <a:t>Stackelberg- vs. Cournot-gleichgewicht – grafisch </a:t>
            </a:r>
            <a:endParaRPr lang="de-DE" dirty="0"/>
          </a:p>
        </p:txBody>
      </p:sp>
      <p:sp>
        <p:nvSpPr>
          <p:cNvPr id="3" name="Inhaltsplatzhalter 2"/>
          <p:cNvSpPr>
            <a:spLocks noGrp="1"/>
          </p:cNvSpPr>
          <p:nvPr>
            <p:ph idx="1"/>
          </p:nvPr>
        </p:nvSpPr>
        <p:spPr>
          <a:xfrm>
            <a:off x="787063" y="901149"/>
            <a:ext cx="8697417" cy="5299628"/>
          </a:xfrm>
        </p:spPr>
        <p:txBody>
          <a:bodyPr/>
          <a:lstStyle/>
          <a:p>
            <a:r>
              <a:rPr lang="de-DE" dirty="0" smtClean="0"/>
              <a:t> </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20</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428750" y="1000125"/>
            <a:ext cx="0" cy="4524375"/>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6"/>
          <p:cNvSpPr>
            <a:spLocks noChangeShapeType="1"/>
          </p:cNvSpPr>
          <p:nvPr/>
        </p:nvSpPr>
        <p:spPr bwMode="auto">
          <a:xfrm flipH="1">
            <a:off x="1428750" y="5524500"/>
            <a:ext cx="6667500" cy="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Line 13"/>
          <p:cNvSpPr>
            <a:spLocks noChangeShapeType="1"/>
          </p:cNvSpPr>
          <p:nvPr/>
        </p:nvSpPr>
        <p:spPr bwMode="auto">
          <a:xfrm>
            <a:off x="1425575" y="3154363"/>
            <a:ext cx="5980113" cy="2346325"/>
          </a:xfrm>
          <a:prstGeom prst="line">
            <a:avLst/>
          </a:prstGeom>
          <a:noFill/>
          <a:ln w="254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9" name="Arc 14"/>
          <p:cNvSpPr>
            <a:spLocks/>
          </p:cNvSpPr>
          <p:nvPr/>
        </p:nvSpPr>
        <p:spPr bwMode="auto">
          <a:xfrm>
            <a:off x="1668463" y="3883025"/>
            <a:ext cx="3165475" cy="2524125"/>
          </a:xfrm>
          <a:custGeom>
            <a:avLst/>
            <a:gdLst>
              <a:gd name="T0" fmla="*/ 0 w 39922"/>
              <a:gd name="T1" fmla="*/ 2147483647 h 21600"/>
              <a:gd name="T2" fmla="*/ 2147483647 w 39922"/>
              <a:gd name="T3" fmla="*/ 2147483647 h 21600"/>
              <a:gd name="T4" fmla="*/ 2147483647 w 39922"/>
              <a:gd name="T5" fmla="*/ 2147483647 h 21600"/>
              <a:gd name="T6" fmla="*/ 0 60000 65536"/>
              <a:gd name="T7" fmla="*/ 0 60000 65536"/>
              <a:gd name="T8" fmla="*/ 0 60000 65536"/>
              <a:gd name="T9" fmla="*/ 0 w 39922"/>
              <a:gd name="T10" fmla="*/ 0 h 21600"/>
              <a:gd name="T11" fmla="*/ 39922 w 39922"/>
              <a:gd name="T12" fmla="*/ 21600 h 21600"/>
            </a:gdLst>
            <a:ahLst/>
            <a:cxnLst>
              <a:cxn ang="T6">
                <a:pos x="T0" y="T1"/>
              </a:cxn>
              <a:cxn ang="T7">
                <a:pos x="T2" y="T3"/>
              </a:cxn>
              <a:cxn ang="T8">
                <a:pos x="T4" y="T5"/>
              </a:cxn>
            </a:cxnLst>
            <a:rect l="T9" t="T10" r="T11" b="T12"/>
            <a:pathLst>
              <a:path w="39922" h="21600" fill="none" extrusionOk="0">
                <a:moveTo>
                  <a:pt x="0" y="13329"/>
                </a:moveTo>
                <a:cubicBezTo>
                  <a:pt x="3344" y="5260"/>
                  <a:pt x="11219" y="-1"/>
                  <a:pt x="19954" y="-1"/>
                </a:cubicBezTo>
                <a:cubicBezTo>
                  <a:pt x="28702" y="-1"/>
                  <a:pt x="36586" y="5276"/>
                  <a:pt x="39922" y="13363"/>
                </a:cubicBezTo>
              </a:path>
              <a:path w="39922" h="21600" stroke="0" extrusionOk="0">
                <a:moveTo>
                  <a:pt x="0" y="13329"/>
                </a:moveTo>
                <a:cubicBezTo>
                  <a:pt x="3344" y="5260"/>
                  <a:pt x="11219" y="-1"/>
                  <a:pt x="19954" y="-1"/>
                </a:cubicBezTo>
                <a:cubicBezTo>
                  <a:pt x="28702" y="-1"/>
                  <a:pt x="36586" y="5276"/>
                  <a:pt x="39922" y="13363"/>
                </a:cubicBezTo>
                <a:lnTo>
                  <a:pt x="19954" y="21600"/>
                </a:lnTo>
                <a:lnTo>
                  <a:pt x="0" y="13329"/>
                </a:lnTo>
                <a:close/>
              </a:path>
            </a:pathLst>
          </a:custGeom>
          <a:noFill/>
          <a:ln w="25400" cap="rnd">
            <a:solidFill>
              <a:srgbClr val="5F5F5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0" name="Arc 16"/>
          <p:cNvSpPr>
            <a:spLocks/>
          </p:cNvSpPr>
          <p:nvPr/>
        </p:nvSpPr>
        <p:spPr bwMode="auto">
          <a:xfrm>
            <a:off x="1690688" y="3973513"/>
            <a:ext cx="3119437" cy="2524125"/>
          </a:xfrm>
          <a:custGeom>
            <a:avLst/>
            <a:gdLst>
              <a:gd name="T0" fmla="*/ 0 w 39923"/>
              <a:gd name="T1" fmla="*/ 2147483647 h 21600"/>
              <a:gd name="T2" fmla="*/ 2147483647 w 39923"/>
              <a:gd name="T3" fmla="*/ 2147483647 h 21600"/>
              <a:gd name="T4" fmla="*/ 2147483647 w 39923"/>
              <a:gd name="T5" fmla="*/ 2147483647 h 21600"/>
              <a:gd name="T6" fmla="*/ 0 60000 65536"/>
              <a:gd name="T7" fmla="*/ 0 60000 65536"/>
              <a:gd name="T8" fmla="*/ 0 60000 65536"/>
              <a:gd name="T9" fmla="*/ 0 w 39923"/>
              <a:gd name="T10" fmla="*/ 0 h 21600"/>
              <a:gd name="T11" fmla="*/ 39923 w 39923"/>
              <a:gd name="T12" fmla="*/ 21600 h 21600"/>
            </a:gdLst>
            <a:ahLst/>
            <a:cxnLst>
              <a:cxn ang="T6">
                <a:pos x="T0" y="T1"/>
              </a:cxn>
              <a:cxn ang="T7">
                <a:pos x="T2" y="T3"/>
              </a:cxn>
              <a:cxn ang="T8">
                <a:pos x="T4" y="T5"/>
              </a:cxn>
            </a:cxnLst>
            <a:rect l="T9" t="T10" r="T11" b="T12"/>
            <a:pathLst>
              <a:path w="39923" h="21600" fill="none" extrusionOk="0">
                <a:moveTo>
                  <a:pt x="0" y="13334"/>
                </a:moveTo>
                <a:cubicBezTo>
                  <a:pt x="3343" y="5262"/>
                  <a:pt x="11219" y="-1"/>
                  <a:pt x="19956" y="-1"/>
                </a:cubicBezTo>
                <a:cubicBezTo>
                  <a:pt x="28703" y="-1"/>
                  <a:pt x="36587" y="5275"/>
                  <a:pt x="39923" y="13361"/>
                </a:cubicBezTo>
              </a:path>
              <a:path w="39923" h="21600" stroke="0" extrusionOk="0">
                <a:moveTo>
                  <a:pt x="0" y="13334"/>
                </a:moveTo>
                <a:cubicBezTo>
                  <a:pt x="3343" y="5262"/>
                  <a:pt x="11219" y="-1"/>
                  <a:pt x="19956" y="-1"/>
                </a:cubicBezTo>
                <a:cubicBezTo>
                  <a:pt x="28703" y="-1"/>
                  <a:pt x="36587" y="5275"/>
                  <a:pt x="39923" y="13361"/>
                </a:cubicBezTo>
                <a:lnTo>
                  <a:pt x="19956" y="21600"/>
                </a:lnTo>
                <a:lnTo>
                  <a:pt x="0" y="13334"/>
                </a:lnTo>
                <a:close/>
              </a:path>
            </a:pathLst>
          </a:custGeom>
          <a:noFill/>
          <a:ln w="25400" cap="rnd">
            <a:solidFill>
              <a:srgbClr val="3BED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eaLnBrk="0" fontAlgn="base" hangingPunct="0">
              <a:spcBef>
                <a:spcPct val="0"/>
              </a:spcBef>
              <a:spcAft>
                <a:spcPct val="0"/>
              </a:spcAft>
            </a:pPr>
            <a:endParaRPr lang="de-DE" sz="2800" b="1" smtClean="0">
              <a:solidFill>
                <a:srgbClr val="000000"/>
              </a:solidFill>
              <a:latin typeface="Arial" pitchFamily="34" charset="0"/>
              <a:ea typeface="ＭＳ Ｐゴシック" pitchFamily="34" charset="-128"/>
            </a:endParaRPr>
          </a:p>
        </p:txBody>
      </p:sp>
      <p:sp>
        <p:nvSpPr>
          <p:cNvPr id="11" name="Line 17"/>
          <p:cNvSpPr>
            <a:spLocks noChangeShapeType="1"/>
          </p:cNvSpPr>
          <p:nvPr/>
        </p:nvSpPr>
        <p:spPr bwMode="auto">
          <a:xfrm>
            <a:off x="3705225" y="4106863"/>
            <a:ext cx="0" cy="1414462"/>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2" name="Line 20"/>
          <p:cNvSpPr>
            <a:spLocks noChangeShapeType="1"/>
          </p:cNvSpPr>
          <p:nvPr/>
        </p:nvSpPr>
        <p:spPr bwMode="auto">
          <a:xfrm flipH="1">
            <a:off x="1455738" y="4106863"/>
            <a:ext cx="2251075"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Line 8"/>
          <p:cNvSpPr>
            <a:spLocks noChangeShapeType="1"/>
          </p:cNvSpPr>
          <p:nvPr/>
        </p:nvSpPr>
        <p:spPr bwMode="auto">
          <a:xfrm flipH="1">
            <a:off x="1425575" y="3876675"/>
            <a:ext cx="1812925"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4" name="Line 7"/>
          <p:cNvSpPr>
            <a:spLocks noChangeShapeType="1"/>
          </p:cNvSpPr>
          <p:nvPr/>
        </p:nvSpPr>
        <p:spPr bwMode="auto">
          <a:xfrm>
            <a:off x="3252788" y="3876675"/>
            <a:ext cx="0" cy="164465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5" name="Rectangle 5"/>
          <p:cNvSpPr>
            <a:spLocks noChangeArrowheads="1"/>
          </p:cNvSpPr>
          <p:nvPr/>
        </p:nvSpPr>
        <p:spPr bwMode="auto">
          <a:xfrm>
            <a:off x="7742238" y="5562600"/>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p>
        </p:txBody>
      </p:sp>
      <p:sp>
        <p:nvSpPr>
          <p:cNvPr id="16" name="Rectangle 4"/>
          <p:cNvSpPr>
            <a:spLocks noChangeArrowheads="1"/>
          </p:cNvSpPr>
          <p:nvPr/>
        </p:nvSpPr>
        <p:spPr bwMode="auto">
          <a:xfrm>
            <a:off x="1019733" y="925142"/>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sp>
        <p:nvSpPr>
          <p:cNvPr id="17" name="AutoShape 24"/>
          <p:cNvSpPr>
            <a:spLocks noChangeArrowheads="1"/>
          </p:cNvSpPr>
          <p:nvPr/>
        </p:nvSpPr>
        <p:spPr bwMode="auto">
          <a:xfrm>
            <a:off x="3262313" y="5018479"/>
            <a:ext cx="452437" cy="217096"/>
          </a:xfrm>
          <a:prstGeom prst="rightArrow">
            <a:avLst>
              <a:gd name="adj1" fmla="val 50000"/>
              <a:gd name="adj2" fmla="val 59380"/>
            </a:avLst>
          </a:prstGeom>
          <a:solidFill>
            <a:srgbClr val="55555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8" name="AutoShape 25"/>
          <p:cNvSpPr>
            <a:spLocks noChangeArrowheads="1"/>
          </p:cNvSpPr>
          <p:nvPr/>
        </p:nvSpPr>
        <p:spPr bwMode="auto">
          <a:xfrm>
            <a:off x="1833564" y="3905250"/>
            <a:ext cx="226218" cy="214313"/>
          </a:xfrm>
          <a:prstGeom prst="downArrow">
            <a:avLst>
              <a:gd name="adj1" fmla="val 50000"/>
              <a:gd name="adj2" fmla="val 50005"/>
            </a:avLst>
          </a:prstGeom>
          <a:solidFill>
            <a:srgbClr val="55555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9" name="Oval 10"/>
          <p:cNvSpPr>
            <a:spLocks noChangeArrowheads="1"/>
          </p:cNvSpPr>
          <p:nvPr/>
        </p:nvSpPr>
        <p:spPr bwMode="auto">
          <a:xfrm>
            <a:off x="1352550" y="3805238"/>
            <a:ext cx="144463" cy="144462"/>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0" name="Oval 21"/>
          <p:cNvSpPr>
            <a:spLocks noChangeArrowheads="1"/>
          </p:cNvSpPr>
          <p:nvPr/>
        </p:nvSpPr>
        <p:spPr bwMode="auto">
          <a:xfrm>
            <a:off x="1352550" y="4035425"/>
            <a:ext cx="144463" cy="144463"/>
          </a:xfrm>
          <a:prstGeom prst="ellipse">
            <a:avLst/>
          </a:prstGeom>
          <a:solidFill>
            <a:srgbClr val="3BED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1" name="Rectangle 11"/>
          <p:cNvSpPr>
            <a:spLocks noChangeArrowheads="1"/>
          </p:cNvSpPr>
          <p:nvPr/>
        </p:nvSpPr>
        <p:spPr bwMode="auto">
          <a:xfrm>
            <a:off x="2994042" y="5562600"/>
            <a:ext cx="45525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sp>
        <p:nvSpPr>
          <p:cNvPr id="22" name="Oval 18"/>
          <p:cNvSpPr>
            <a:spLocks noChangeArrowheads="1"/>
          </p:cNvSpPr>
          <p:nvPr/>
        </p:nvSpPr>
        <p:spPr bwMode="auto">
          <a:xfrm>
            <a:off x="3632200" y="5449888"/>
            <a:ext cx="144463" cy="144462"/>
          </a:xfrm>
          <a:prstGeom prst="ellipse">
            <a:avLst/>
          </a:prstGeom>
          <a:solidFill>
            <a:srgbClr val="3BED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3" name="Rectangle 19"/>
          <p:cNvSpPr>
            <a:spLocks noChangeArrowheads="1"/>
          </p:cNvSpPr>
          <p:nvPr/>
        </p:nvSpPr>
        <p:spPr bwMode="auto">
          <a:xfrm>
            <a:off x="3579833" y="5562600"/>
            <a:ext cx="466474"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en-US" altLang="de-DE" sz="1600" b="1" i="0" u="none" strike="noStrike" kern="0" cap="none" spc="0" normalizeH="0" baseline="30000" noProof="0" dirty="0" smtClean="0">
                <a:ln>
                  <a:noFill/>
                </a:ln>
                <a:solidFill>
                  <a:srgbClr val="000000"/>
                </a:solidFill>
                <a:effectLst/>
                <a:uLnTx/>
                <a:uFillTx/>
                <a:latin typeface="Arial" pitchFamily="34" charset="0"/>
                <a:ea typeface="ＭＳ Ｐゴシック" pitchFamily="34" charset="-128"/>
              </a:rPr>
              <a:t>S</a:t>
            </a:r>
          </a:p>
        </p:txBody>
      </p:sp>
      <p:sp>
        <p:nvSpPr>
          <p:cNvPr id="24" name="Rectangle 23"/>
          <p:cNvSpPr>
            <a:spLocks noChangeArrowheads="1"/>
          </p:cNvSpPr>
          <p:nvPr/>
        </p:nvSpPr>
        <p:spPr bwMode="auto">
          <a:xfrm>
            <a:off x="886076" y="3979559"/>
            <a:ext cx="466474"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1"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1"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1" u="none" strike="noStrike" kern="0" cap="none" spc="0" normalizeH="0" baseline="30000" noProof="0" dirty="0" smtClean="0">
                <a:ln>
                  <a:noFill/>
                </a:ln>
                <a:solidFill>
                  <a:srgbClr val="000000"/>
                </a:solidFill>
                <a:effectLst/>
                <a:uLnTx/>
                <a:uFillTx/>
                <a:latin typeface="Arial" pitchFamily="34" charset="0"/>
                <a:ea typeface="ＭＳ Ｐゴシック" pitchFamily="34" charset="-128"/>
              </a:rPr>
              <a:t>S</a:t>
            </a:r>
          </a:p>
        </p:txBody>
      </p:sp>
      <p:sp>
        <p:nvSpPr>
          <p:cNvPr id="25" name="Rectangle 12"/>
          <p:cNvSpPr>
            <a:spLocks noChangeArrowheads="1"/>
          </p:cNvSpPr>
          <p:nvPr/>
        </p:nvSpPr>
        <p:spPr bwMode="auto">
          <a:xfrm>
            <a:off x="918970" y="3665107"/>
            <a:ext cx="45525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p>
        </p:txBody>
      </p:sp>
      <p:sp>
        <p:nvSpPr>
          <p:cNvPr id="26" name="Rectangle 22"/>
          <p:cNvSpPr>
            <a:spLocks noChangeArrowheads="1"/>
          </p:cNvSpPr>
          <p:nvPr/>
        </p:nvSpPr>
        <p:spPr bwMode="auto">
          <a:xfrm>
            <a:off x="1728224" y="2662030"/>
            <a:ext cx="2393284"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REAKTIONSKURVE </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DES MARKTFOLGERS</a:t>
            </a:r>
            <a:endParaRPr kumimoji="0" lang="en-US" altLang="de-DE" sz="1600" b="1" i="0" u="none" strike="noStrike" kern="0" cap="none" spc="0" normalizeH="0" baseline="0" noProof="0" dirty="0" smtClean="0">
              <a:ln>
                <a:noFill/>
              </a:ln>
              <a:solidFill>
                <a:srgbClr val="000000"/>
              </a:solidFill>
              <a:effectLst/>
              <a:uLnTx/>
              <a:uFillTx/>
            </a:endParaRPr>
          </a:p>
        </p:txBody>
      </p:sp>
      <p:sp>
        <p:nvSpPr>
          <p:cNvPr id="27" name="Rectangle 15"/>
          <p:cNvSpPr>
            <a:spLocks noChangeArrowheads="1"/>
          </p:cNvSpPr>
          <p:nvPr/>
        </p:nvSpPr>
        <p:spPr bwMode="auto">
          <a:xfrm>
            <a:off x="3624204" y="1415751"/>
            <a:ext cx="3781484" cy="83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(y</a:t>
            </a:r>
            <a:r>
              <a:rPr kumimoji="0" lang="en-US" altLang="de-DE" sz="1600" b="1" i="0" u="none" strike="noStrike" kern="0" cap="none" spc="0" normalizeH="0" baseline="-25000" noProof="0" dirty="0" smtClean="0">
                <a:ln>
                  <a:noFill/>
                </a:ln>
                <a:solidFill>
                  <a:srgbClr val="000000"/>
                </a:solidFill>
                <a:effectLst/>
                <a:uLnTx/>
                <a:uFillTx/>
              </a:rPr>
              <a:t>1</a:t>
            </a:r>
            <a:r>
              <a:rPr kumimoji="0" lang="en-US" altLang="de-DE" sz="1600" b="1" i="0" u="none" strike="noStrike" kern="0" cap="none" spc="0" normalizeH="0" baseline="0" noProof="0" dirty="0" smtClean="0">
                <a:ln>
                  <a:noFill/>
                </a:ln>
                <a:solidFill>
                  <a:srgbClr val="000000"/>
                </a:solidFill>
                <a:effectLst/>
                <a:uLnTx/>
                <a:uFillTx/>
              </a:rPr>
              <a:t>*, y</a:t>
            </a:r>
            <a:r>
              <a:rPr kumimoji="0" lang="en-US" altLang="de-DE" sz="1600" b="1" i="0" u="none" strike="noStrike" kern="0" cap="none" spc="0" normalizeH="0" baseline="-25000" noProof="0" dirty="0" smtClean="0">
                <a:ln>
                  <a:noFill/>
                </a:ln>
                <a:solidFill>
                  <a:srgbClr val="000000"/>
                </a:solidFill>
                <a:effectLst/>
                <a:uLnTx/>
                <a:uFillTx/>
              </a:rPr>
              <a:t>2</a:t>
            </a:r>
            <a:r>
              <a:rPr kumimoji="0" lang="en-US" altLang="de-DE" sz="1600" b="1" i="0" u="none" strike="noStrike" kern="0" cap="none" spc="0" normalizeH="0" baseline="0" noProof="0" dirty="0" smtClean="0">
                <a:ln>
                  <a:noFill/>
                </a:ln>
                <a:solidFill>
                  <a:srgbClr val="000000"/>
                </a:solidFill>
                <a:effectLst/>
                <a:uLnTx/>
                <a:uFillTx/>
              </a:rPr>
              <a:t>*) IST DAS COURNOT-NASH </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GLEICHGEWICHT</a:t>
            </a:r>
            <a:r>
              <a:rPr kumimoji="0" lang="en-US" altLang="de-DE" sz="1600" b="1" i="0" u="none" strike="noStrike" kern="0" cap="none" spc="0" normalizeH="0" baseline="0" noProof="0" dirty="0" smtClean="0">
                <a:ln>
                  <a:noFill/>
                </a:ln>
                <a:solidFill>
                  <a:srgbClr val="000000"/>
                </a:solidFill>
                <a:effectLst/>
                <a:uLnTx/>
                <a:uFillTx/>
              </a:rPr>
              <a:t>. (y</a:t>
            </a:r>
            <a:r>
              <a:rPr kumimoji="0" lang="en-US" altLang="de-DE" sz="1600" b="1" i="0" u="none" strike="noStrike" kern="0" cap="none" spc="0" normalizeH="0" baseline="-25000" noProof="0" dirty="0" smtClean="0">
                <a:ln>
                  <a:noFill/>
                </a:ln>
                <a:solidFill>
                  <a:srgbClr val="000000"/>
                </a:solidFill>
                <a:effectLst/>
                <a:uLnTx/>
                <a:uFillTx/>
              </a:rPr>
              <a:t>1</a:t>
            </a:r>
            <a:r>
              <a:rPr kumimoji="0" lang="en-US" altLang="de-DE" sz="1600" b="1" i="0" u="none" strike="noStrike" kern="0" cap="none" spc="0" normalizeH="0" baseline="30000" noProof="0" dirty="0" smtClean="0">
                <a:ln>
                  <a:noFill/>
                </a:ln>
                <a:solidFill>
                  <a:srgbClr val="000000"/>
                </a:solidFill>
                <a:effectLst/>
                <a:uLnTx/>
                <a:uFillTx/>
              </a:rPr>
              <a:t>S</a:t>
            </a:r>
            <a:r>
              <a:rPr kumimoji="0" lang="en-US" altLang="de-DE" sz="1600" b="1" i="0" u="none" strike="noStrike" kern="0" cap="none" spc="0" normalizeH="0" baseline="0" noProof="0" dirty="0" smtClean="0">
                <a:ln>
                  <a:noFill/>
                </a:ln>
                <a:solidFill>
                  <a:srgbClr val="000000"/>
                </a:solidFill>
                <a:effectLst/>
                <a:uLnTx/>
                <a:uFillTx/>
              </a:rPr>
              <a:t>, y</a:t>
            </a:r>
            <a:r>
              <a:rPr kumimoji="0" lang="en-US" altLang="de-DE" sz="1600" b="1" i="0" u="none" strike="noStrike" kern="0" cap="none" spc="0" normalizeH="0" baseline="-25000" noProof="0" dirty="0" smtClean="0">
                <a:ln>
                  <a:noFill/>
                </a:ln>
                <a:solidFill>
                  <a:srgbClr val="000000"/>
                </a:solidFill>
                <a:effectLst/>
                <a:uLnTx/>
                <a:uFillTx/>
              </a:rPr>
              <a:t>2</a:t>
            </a:r>
            <a:r>
              <a:rPr kumimoji="0" lang="en-US" altLang="de-DE" sz="1600" b="1" i="0" u="none" strike="noStrike" kern="0" cap="none" spc="0" normalizeH="0" baseline="30000" noProof="0" dirty="0" smtClean="0">
                <a:ln>
                  <a:noFill/>
                </a:ln>
                <a:solidFill>
                  <a:srgbClr val="000000"/>
                </a:solidFill>
                <a:effectLst/>
                <a:uLnTx/>
                <a:uFillTx/>
              </a:rPr>
              <a:t>S</a:t>
            </a:r>
            <a:r>
              <a:rPr kumimoji="0" lang="en-US" altLang="de-DE" sz="1600" b="1" i="0" u="none" strike="noStrike" kern="0" cap="none" spc="0" normalizeH="0" baseline="0" noProof="0" dirty="0" smtClean="0">
                <a:ln>
                  <a:noFill/>
                </a:ln>
                <a:solidFill>
                  <a:srgbClr val="000000"/>
                </a:solidFill>
                <a:effectLst/>
                <a:uLnTx/>
                <a:uFillTx/>
              </a:rPr>
              <a:t>) IST DAS</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STACKELBERG-GLEICHGEWICHT</a:t>
            </a:r>
            <a:r>
              <a:rPr kumimoji="0" lang="en-US" altLang="de-DE" sz="1600" b="1" i="0" u="none" strike="noStrike" kern="0" cap="none" spc="0" normalizeH="0" baseline="0" noProof="0" dirty="0" smtClean="0">
                <a:ln>
                  <a:noFill/>
                </a:ln>
                <a:solidFill>
                  <a:srgbClr val="000000"/>
                </a:solidFill>
                <a:effectLst/>
                <a:uLnTx/>
                <a:uFillTx/>
              </a:rPr>
              <a:t>. </a:t>
            </a:r>
          </a:p>
        </p:txBody>
      </p:sp>
      <p:sp>
        <p:nvSpPr>
          <p:cNvPr id="28" name="Oval 9"/>
          <p:cNvSpPr>
            <a:spLocks noChangeArrowheads="1"/>
          </p:cNvSpPr>
          <p:nvPr/>
        </p:nvSpPr>
        <p:spPr bwMode="auto">
          <a:xfrm>
            <a:off x="3179763" y="5449888"/>
            <a:ext cx="144462" cy="144462"/>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Tree>
    <p:extLst>
      <p:ext uri="{BB962C8B-B14F-4D97-AF65-F5344CB8AC3E}">
        <p14:creationId xmlns:p14="http://schemas.microsoft.com/office/powerpoint/2010/main" val="4553216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48867" y="841576"/>
            <a:ext cx="8695857" cy="543186"/>
          </a:xfrm>
        </p:spPr>
        <p:txBody>
          <a:bodyPr/>
          <a:lstStyle/>
          <a:p>
            <a:r>
              <a:rPr lang="de-DE" dirty="0">
                <a:solidFill>
                  <a:srgbClr val="000000"/>
                </a:solidFill>
              </a:rPr>
              <a:t>PREISWETTBEWERB – </a:t>
            </a:r>
            <a:r>
              <a:rPr lang="de-DE" dirty="0" smtClean="0">
                <a:solidFill>
                  <a:srgbClr val="000000"/>
                </a:solidFill>
              </a:rPr>
              <a:t>BERTRAND-GLEICHGEWICHT simultane </a:t>
            </a:r>
            <a:r>
              <a:rPr lang="de-DE" dirty="0" err="1" smtClean="0">
                <a:solidFill>
                  <a:srgbClr val="000000"/>
                </a:solidFill>
              </a:rPr>
              <a:t>preissetzung</a:t>
            </a:r>
            <a:endParaRPr lang="de-DE" dirty="0"/>
          </a:p>
        </p:txBody>
      </p:sp>
      <p:sp>
        <p:nvSpPr>
          <p:cNvPr id="3" name="Inhaltsplatzhalter 2"/>
          <p:cNvSpPr>
            <a:spLocks noGrp="1"/>
          </p:cNvSpPr>
          <p:nvPr>
            <p:ph idx="1"/>
          </p:nvPr>
        </p:nvSpPr>
        <p:spPr>
          <a:xfrm>
            <a:off x="747307" y="1744456"/>
            <a:ext cx="8697417" cy="4531084"/>
          </a:xfrm>
        </p:spPr>
        <p:txBody>
          <a:bodyPr/>
          <a:lstStyle/>
          <a:p>
            <a:r>
              <a:rPr lang="de-DE" sz="1600" b="0" dirty="0" smtClean="0"/>
              <a:t>WENN UNTERNEHMEN NUR IHRE PREISE ALS STRATEGISCHE VARIABLEN EINSETZEN, SO BESCHREIBT DAS DIE MARKTFORM NACH BERTRAND. </a:t>
            </a:r>
          </a:p>
          <a:p>
            <a:r>
              <a:rPr lang="de-DE" sz="1600" b="0" dirty="0" smtClean="0"/>
              <a:t>NEHMEN WIR AN, ES GIBT EINE VIELZAHL VON UNTERNEHMEN, sie erzeugen ein identisches produkt MIT KONSTANTEN GRENZKOSTEN </a:t>
            </a:r>
            <a:r>
              <a:rPr lang="de-DE" sz="1600" b="0" cap="none" dirty="0" smtClean="0"/>
              <a:t>c</a:t>
            </a:r>
            <a:r>
              <a:rPr lang="de-DE" sz="1600" b="0" dirty="0" smtClean="0"/>
              <a:t>.</a:t>
            </a:r>
          </a:p>
          <a:p>
            <a:r>
              <a:rPr lang="de-DE" sz="1600" b="0" dirty="0" smtClean="0"/>
              <a:t>DIE PREISSETZUNG ERFOLGT SIMULTAN.</a:t>
            </a:r>
          </a:p>
          <a:p>
            <a:r>
              <a:rPr lang="de-DE" sz="1600" b="0" dirty="0" smtClean="0"/>
              <a:t>ES GIBT DANN EIN Nash-Gleichgewicht: alle unternehmen setzen ihre preise gleich den grenzkosten </a:t>
            </a:r>
            <a:r>
              <a:rPr lang="de-DE" sz="1600" b="0" cap="none" dirty="0" smtClean="0"/>
              <a:t>c</a:t>
            </a:r>
            <a:r>
              <a:rPr lang="de-DE" sz="1600" b="0" dirty="0" smtClean="0"/>
              <a:t>. </a:t>
            </a:r>
          </a:p>
          <a:p>
            <a:r>
              <a:rPr lang="de-DE" sz="1600" b="0" dirty="0" smtClean="0"/>
              <a:t>Würde ein unternehmen einen höheren preis festlegen, würde es alle seine kunden verlieren.</a:t>
            </a:r>
          </a:p>
          <a:p>
            <a:r>
              <a:rPr lang="de-DE" sz="1600" b="0" dirty="0" smtClean="0"/>
              <a:t>Wenn alle einen preis höher als die grenzkosten festsetzen, könnte ein unternehmen mit einem etwas niedrigeren preis kunden dazu gewinnen. Das einzige gleichgewicht ist daher bei preis ist gleich grenzkosten gegeben.</a:t>
            </a:r>
            <a:br>
              <a:rPr lang="de-DE" sz="1600" b="0" dirty="0" smtClean="0"/>
            </a:br>
            <a:endParaRPr lang="de-DE" sz="1600"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21</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Tree>
    <p:extLst>
      <p:ext uri="{BB962C8B-B14F-4D97-AF65-F5344CB8AC3E}">
        <p14:creationId xmlns:p14="http://schemas.microsoft.com/office/powerpoint/2010/main" val="33563563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3205" y="707153"/>
            <a:ext cx="8695857" cy="317899"/>
          </a:xfrm>
        </p:spPr>
        <p:txBody>
          <a:bodyPr/>
          <a:lstStyle/>
          <a:p>
            <a:r>
              <a:rPr lang="de-DE" dirty="0" smtClean="0"/>
              <a:t>PREISWETTBEWERB – BERTRANDGLEICHGEWICHT </a:t>
            </a:r>
            <a:r>
              <a:rPr lang="de-DE" dirty="0" err="1" smtClean="0"/>
              <a:t>preisführerschaft</a:t>
            </a:r>
            <a:endParaRPr lang="de-DE" dirty="0"/>
          </a:p>
        </p:txBody>
      </p:sp>
      <p:sp>
        <p:nvSpPr>
          <p:cNvPr id="3" name="Inhaltsplatzhalter 2"/>
          <p:cNvSpPr>
            <a:spLocks noGrp="1"/>
          </p:cNvSpPr>
          <p:nvPr>
            <p:ph idx="1"/>
          </p:nvPr>
        </p:nvSpPr>
        <p:spPr>
          <a:xfrm>
            <a:off x="772358" y="1152395"/>
            <a:ext cx="8697417" cy="5160723"/>
          </a:xfrm>
        </p:spPr>
        <p:txBody>
          <a:bodyPr/>
          <a:lstStyle/>
          <a:p>
            <a:r>
              <a:rPr lang="de-DE" sz="1600" b="0" dirty="0" smtClean="0">
                <a:latin typeface="Arial" panose="020B0604020202020204" pitchFamily="34" charset="0"/>
                <a:cs typeface="Arial" panose="020B0604020202020204" pitchFamily="34" charset="0"/>
              </a:rPr>
              <a:t>Wir unterstellen ein relativ zum markt großes unternehmen (preisführer) und eine vielzahl von kleinen unternehmen (preisanpasser), die wiederum ein identisches produkt erzeugen. </a:t>
            </a:r>
          </a:p>
          <a:p>
            <a:r>
              <a:rPr lang="de-DE" sz="1600" b="0" dirty="0" smtClean="0">
                <a:latin typeface="Arial" panose="020B0604020202020204" pitchFamily="34" charset="0"/>
                <a:cs typeface="Arial" panose="020B0604020202020204" pitchFamily="34" charset="0"/>
              </a:rPr>
              <a:t>Die preisnehmer haben eine aggregierte angebotsfunktion von </a:t>
            </a:r>
            <a:r>
              <a:rPr lang="de-DE" sz="1600" b="0" cap="none" dirty="0" err="1" smtClean="0">
                <a:latin typeface="Arial" panose="020B0604020202020204" pitchFamily="34" charset="0"/>
                <a:cs typeface="Arial" panose="020B0604020202020204" pitchFamily="34" charset="0"/>
              </a:rPr>
              <a:t>Y</a:t>
            </a:r>
            <a:r>
              <a:rPr lang="de-DE" sz="1600" b="0" cap="none" baseline="-25000" dirty="0" err="1" smtClean="0">
                <a:latin typeface="Arial" panose="020B0604020202020204" pitchFamily="34" charset="0"/>
                <a:cs typeface="Arial" panose="020B0604020202020204" pitchFamily="34" charset="0"/>
              </a:rPr>
              <a:t>f</a:t>
            </a:r>
            <a:r>
              <a:rPr lang="de-DE" sz="1600" b="0" cap="none" dirty="0" smtClean="0">
                <a:latin typeface="Arial" panose="020B0604020202020204" pitchFamily="34" charset="0"/>
                <a:cs typeface="Arial" panose="020B0604020202020204" pitchFamily="34" charset="0"/>
              </a:rPr>
              <a:t>(p</a:t>
            </a:r>
            <a:r>
              <a:rPr lang="de-DE" sz="1600" b="0" dirty="0" smtClean="0">
                <a:latin typeface="Arial" panose="020B0604020202020204" pitchFamily="34" charset="0"/>
                <a:cs typeface="Arial" panose="020B0604020202020204" pitchFamily="34" charset="0"/>
              </a:rPr>
              <a:t>). </a:t>
            </a:r>
          </a:p>
          <a:p>
            <a:r>
              <a:rPr lang="de-DE" sz="1600" b="0" dirty="0" smtClean="0">
                <a:latin typeface="Arial" panose="020B0604020202020204" pitchFamily="34" charset="0"/>
                <a:cs typeface="Arial" panose="020B0604020202020204" pitchFamily="34" charset="0"/>
              </a:rPr>
              <a:t>Die marktnachfragefunktion ist d(</a:t>
            </a:r>
            <a:r>
              <a:rPr lang="de-DE" sz="1600" b="0" cap="none" dirty="0" smtClean="0">
                <a:latin typeface="Arial" panose="020B0604020202020204" pitchFamily="34" charset="0"/>
                <a:cs typeface="Arial" panose="020B0604020202020204" pitchFamily="34" charset="0"/>
              </a:rPr>
              <a:t>p</a:t>
            </a:r>
            <a:r>
              <a:rPr lang="de-DE" sz="1600" b="0" dirty="0" smtClean="0">
                <a:latin typeface="Arial" panose="020B0604020202020204" pitchFamily="34" charset="0"/>
                <a:cs typeface="Arial" panose="020B0604020202020204" pitchFamily="34" charset="0"/>
              </a:rPr>
              <a:t>).</a:t>
            </a:r>
          </a:p>
          <a:p>
            <a:r>
              <a:rPr lang="de-DE" sz="1600" b="0" dirty="0" smtClean="0">
                <a:latin typeface="Arial" panose="020B0604020202020204" pitchFamily="34" charset="0"/>
                <a:cs typeface="Arial" panose="020B0604020202020204" pitchFamily="34" charset="0"/>
              </a:rPr>
              <a:t>Wenn der preisführer einen preis </a:t>
            </a:r>
            <a:r>
              <a:rPr lang="de-DE" sz="1600" b="0" cap="none" dirty="0" smtClean="0">
                <a:latin typeface="Arial" panose="020B0604020202020204" pitchFamily="34" charset="0"/>
                <a:cs typeface="Arial" panose="020B0604020202020204" pitchFamily="34" charset="0"/>
              </a:rPr>
              <a:t>p</a:t>
            </a:r>
            <a:r>
              <a:rPr lang="de-DE" sz="1600" b="0" dirty="0" smtClean="0">
                <a:latin typeface="Arial" panose="020B0604020202020204" pitchFamily="34" charset="0"/>
                <a:cs typeface="Arial" panose="020B0604020202020204" pitchFamily="34" charset="0"/>
              </a:rPr>
              <a:t> festsetzt, dann hat er eine Residualnachfrage, l(</a:t>
            </a:r>
            <a:r>
              <a:rPr lang="de-DE" sz="1600" b="0" cap="none" dirty="0" smtClean="0">
                <a:latin typeface="Arial" panose="020B0604020202020204" pitchFamily="34" charset="0"/>
                <a:cs typeface="Arial" panose="020B0604020202020204" pitchFamily="34" charset="0"/>
              </a:rPr>
              <a:t>p</a:t>
            </a:r>
            <a:r>
              <a:rPr lang="de-DE" sz="1600" b="0" dirty="0" smtClean="0">
                <a:latin typeface="Arial" panose="020B0604020202020204" pitchFamily="34" charset="0"/>
                <a:cs typeface="Arial" panose="020B0604020202020204" pitchFamily="34" charset="0"/>
              </a:rPr>
              <a:t>), von </a:t>
            </a:r>
          </a:p>
          <a:p>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Seine gewinnfunktion lautet dann </a:t>
            </a:r>
          </a:p>
          <a:p>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Beim resultierenden gewinn maximierenden preis </a:t>
            </a:r>
            <a:r>
              <a:rPr lang="de-DE" sz="1600" b="0" cap="none" dirty="0" smtClean="0">
                <a:latin typeface="Arial" panose="020B0604020202020204" pitchFamily="34" charset="0"/>
                <a:cs typeface="Arial" panose="020B0604020202020204" pitchFamily="34" charset="0"/>
              </a:rPr>
              <a:t>p</a:t>
            </a:r>
            <a:r>
              <a:rPr lang="de-DE" sz="1600" b="0" dirty="0" smtClean="0">
                <a:latin typeface="Arial" panose="020B0604020202020204" pitchFamily="34" charset="0"/>
                <a:cs typeface="Arial" panose="020B0604020202020204" pitchFamily="34" charset="0"/>
              </a:rPr>
              <a:t>* bieten die Preisnehmer insgesamt </a:t>
            </a:r>
            <a:r>
              <a:rPr lang="de-DE" sz="1600" b="0" cap="none" dirty="0" err="1" smtClean="0">
                <a:latin typeface="Arial" panose="020B0604020202020204" pitchFamily="34" charset="0"/>
                <a:cs typeface="Arial" panose="020B0604020202020204" pitchFamily="34" charset="0"/>
              </a:rPr>
              <a:t>Y</a:t>
            </a:r>
            <a:r>
              <a:rPr lang="de-DE" sz="1600" b="0" cap="none" baseline="-25000" dirty="0" err="1" smtClean="0">
                <a:latin typeface="Arial" panose="020B0604020202020204" pitchFamily="34" charset="0"/>
                <a:cs typeface="Arial" panose="020B0604020202020204" pitchFamily="34" charset="0"/>
              </a:rPr>
              <a:t>f</a:t>
            </a:r>
            <a:r>
              <a:rPr lang="de-DE" sz="1600" b="0" cap="none" dirty="0" smtClean="0">
                <a:latin typeface="Arial" panose="020B0604020202020204" pitchFamily="34" charset="0"/>
                <a:cs typeface="Arial" panose="020B0604020202020204" pitchFamily="34" charset="0"/>
              </a:rPr>
              <a:t>(p</a:t>
            </a:r>
            <a:r>
              <a:rPr lang="de-DE" sz="1600" b="0" dirty="0" smtClean="0">
                <a:latin typeface="Arial" panose="020B0604020202020204" pitchFamily="34" charset="0"/>
                <a:cs typeface="Arial" panose="020B0604020202020204" pitchFamily="34" charset="0"/>
              </a:rPr>
              <a:t>*) an, der preisführer die residualmenge d(</a:t>
            </a:r>
            <a:r>
              <a:rPr lang="de-DE" sz="1600" b="0" cap="none" dirty="0" smtClean="0">
                <a:latin typeface="Arial" panose="020B0604020202020204" pitchFamily="34" charset="0"/>
                <a:cs typeface="Arial" panose="020B0604020202020204" pitchFamily="34" charset="0"/>
              </a:rPr>
              <a:t>p</a:t>
            </a:r>
            <a:r>
              <a:rPr lang="de-DE" sz="1600" b="0" dirty="0" smtClean="0">
                <a:latin typeface="Arial" panose="020B0604020202020204" pitchFamily="34" charset="0"/>
                <a:cs typeface="Arial" panose="020B0604020202020204" pitchFamily="34" charset="0"/>
              </a:rPr>
              <a:t>*) – </a:t>
            </a:r>
            <a:r>
              <a:rPr lang="de-DE" sz="1600" b="0" cap="none" dirty="0" err="1">
                <a:solidFill>
                  <a:srgbClr val="000000"/>
                </a:solidFill>
                <a:latin typeface="Arial" panose="020B0604020202020204" pitchFamily="34" charset="0"/>
                <a:cs typeface="Arial" panose="020B0604020202020204" pitchFamily="34" charset="0"/>
              </a:rPr>
              <a:t>Y</a:t>
            </a:r>
            <a:r>
              <a:rPr lang="de-DE" sz="1600" b="0" cap="none" baseline="-25000" dirty="0" err="1">
                <a:solidFill>
                  <a:srgbClr val="000000"/>
                </a:solidFill>
                <a:latin typeface="Arial" panose="020B0604020202020204" pitchFamily="34" charset="0"/>
                <a:cs typeface="Arial" panose="020B0604020202020204" pitchFamily="34" charset="0"/>
              </a:rPr>
              <a:t>f</a:t>
            </a:r>
            <a:r>
              <a:rPr lang="de-DE" sz="1600" b="0" cap="none" dirty="0">
                <a:solidFill>
                  <a:srgbClr val="000000"/>
                </a:solidFill>
                <a:latin typeface="Arial" panose="020B0604020202020204" pitchFamily="34" charset="0"/>
                <a:cs typeface="Arial" panose="020B0604020202020204" pitchFamily="34" charset="0"/>
              </a:rPr>
              <a:t>(p</a:t>
            </a:r>
            <a:r>
              <a:rPr lang="de-DE" sz="1600" b="0" dirty="0" smtClean="0">
                <a:solidFill>
                  <a:srgbClr val="000000"/>
                </a:solidFill>
                <a:latin typeface="Arial" panose="020B0604020202020204" pitchFamily="34" charset="0"/>
                <a:cs typeface="Arial" panose="020B0604020202020204" pitchFamily="34" charset="0"/>
              </a:rPr>
              <a:t>*)</a:t>
            </a:r>
            <a:r>
              <a:rPr lang="de-DE" sz="1600" b="0" dirty="0" smtClean="0">
                <a:latin typeface="Arial" panose="020B0604020202020204" pitchFamily="34" charset="0"/>
                <a:cs typeface="Arial" panose="020B0604020202020204" pitchFamily="34" charset="0"/>
              </a:rPr>
              <a:t>.</a:t>
            </a:r>
            <a:endParaRPr lang="de-DE" sz="1600" b="0" dirty="0">
              <a:latin typeface="Arial" panose="020B0604020202020204" pitchFamily="34" charset="0"/>
              <a:cs typeface="Arial" panose="020B0604020202020204" pitchFamily="34" charset="0"/>
            </a:endParaRPr>
          </a:p>
          <a:p>
            <a:endParaRPr lang="de-DE" sz="1600" b="0" dirty="0" smtClean="0"/>
          </a:p>
        </p:txBody>
      </p:sp>
      <p:sp>
        <p:nvSpPr>
          <p:cNvPr id="4" name="Foliennummernplatzhalter 3"/>
          <p:cNvSpPr>
            <a:spLocks noGrp="1"/>
          </p:cNvSpPr>
          <p:nvPr>
            <p:ph type="sldNum" sz="quarter" idx="12"/>
          </p:nvPr>
        </p:nvSpPr>
        <p:spPr/>
        <p:txBody>
          <a:bodyPr/>
          <a:lstStyle/>
          <a:p>
            <a:fld id="{B03C7EDE-C1C1-4A17-8A67-66AA4FFFB732}" type="slidenum">
              <a:rPr lang="de-DE" smtClean="0"/>
              <a:pPr/>
              <a:t>22</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1428835884"/>
              </p:ext>
            </p:extLst>
          </p:nvPr>
        </p:nvGraphicFramePr>
        <p:xfrm>
          <a:off x="3507288" y="3933107"/>
          <a:ext cx="1986916" cy="263112"/>
        </p:xfrm>
        <a:graphic>
          <a:graphicData uri="http://schemas.openxmlformats.org/presentationml/2006/ole">
            <mc:AlternateContent xmlns:mc="http://schemas.openxmlformats.org/markup-compatibility/2006">
              <mc:Choice xmlns:v="urn:schemas-microsoft-com:vml" Requires="v">
                <p:oleObj spid="_x0000_s23612" name="Formel" r:id="rId3" imgW="3571897" imgH="428685" progId="Equation.3">
                  <p:embed/>
                </p:oleObj>
              </mc:Choice>
              <mc:Fallback>
                <p:oleObj name="Formel" r:id="rId3" imgW="3571897" imgH="428685"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7288" y="3933107"/>
                        <a:ext cx="1986916" cy="263112"/>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1457621657"/>
              </p:ext>
            </p:extLst>
          </p:nvPr>
        </p:nvGraphicFramePr>
        <p:xfrm>
          <a:off x="2612132" y="4988919"/>
          <a:ext cx="4465074" cy="272013"/>
        </p:xfrm>
        <a:graphic>
          <a:graphicData uri="http://schemas.openxmlformats.org/presentationml/2006/ole">
            <mc:AlternateContent xmlns:mc="http://schemas.openxmlformats.org/markup-compatibility/2006">
              <mc:Choice xmlns:v="urn:schemas-microsoft-com:vml" Requires="v">
                <p:oleObj spid="_x0000_s23613" name="Equation" r:id="rId5" imgW="7629682" imgH="428685" progId="Equation.3">
                  <p:embed/>
                </p:oleObj>
              </mc:Choice>
              <mc:Fallback>
                <p:oleObj name="Equation" r:id="rId5" imgW="7629682" imgH="428685"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2132" y="4988919"/>
                        <a:ext cx="4465074" cy="27201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780014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842" y="647301"/>
            <a:ext cx="8695857" cy="317899"/>
          </a:xfrm>
        </p:spPr>
        <p:txBody>
          <a:bodyPr/>
          <a:lstStyle/>
          <a:p>
            <a:r>
              <a:rPr lang="de-DE" dirty="0" smtClean="0"/>
              <a:t>Mengenwettbewerb – ein </a:t>
            </a:r>
            <a:r>
              <a:rPr lang="de-DE" dirty="0" err="1" smtClean="0"/>
              <a:t>beispiel</a:t>
            </a:r>
            <a:r>
              <a:rPr lang="de-DE" dirty="0" smtClean="0"/>
              <a:t> (1)</a:t>
            </a:r>
            <a:endParaRPr lang="de-DE" dirty="0"/>
          </a:p>
        </p:txBody>
      </p:sp>
      <p:sp>
        <p:nvSpPr>
          <p:cNvPr id="3" name="Inhaltsplatzhalter 2"/>
          <p:cNvSpPr>
            <a:spLocks noGrp="1"/>
          </p:cNvSpPr>
          <p:nvPr>
            <p:ph idx="1"/>
          </p:nvPr>
        </p:nvSpPr>
        <p:spPr>
          <a:xfrm>
            <a:off x="787063" y="980661"/>
            <a:ext cx="8697417" cy="4962939"/>
          </a:xfrm>
        </p:spPr>
        <p:txBody>
          <a:bodyPr/>
          <a:lstStyle/>
          <a:p>
            <a:r>
              <a:rPr lang="de-DE" sz="1600" b="0" dirty="0"/>
              <a:t/>
            </a:r>
            <a:br>
              <a:rPr lang="de-DE" sz="1600" b="0" dirty="0"/>
            </a:br>
            <a:r>
              <a:rPr lang="de-DE" sz="1600" b="0" dirty="0" smtClean="0">
                <a:latin typeface="Arial" panose="020B0604020202020204" pitchFamily="34" charset="0"/>
                <a:cs typeface="Arial" panose="020B0604020202020204" pitchFamily="34" charset="0"/>
              </a:rPr>
              <a:t>Die marktnachfragekurve eines duopols lautet </a:t>
            </a: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Die gesamtkostenfunktionen der beiden unternehmen sind gegeben durch </a:t>
            </a:r>
            <a:br>
              <a:rPr lang="de-DE" sz="1600" b="0" dirty="0" smtClean="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			und</a:t>
            </a:r>
          </a:p>
          <a:p>
            <a:r>
              <a:rPr lang="de-DE" sz="1600" b="0" dirty="0" smtClean="0">
                <a:latin typeface="Arial" panose="020B0604020202020204" pitchFamily="34" charset="0"/>
                <a:cs typeface="Arial" panose="020B0604020202020204" pitchFamily="34" charset="0"/>
              </a:rPr>
              <a:t>Daraus folgt die gewinnfunkt</a:t>
            </a:r>
            <a:r>
              <a:rPr lang="de-DE" sz="1600" b="0" i="1" dirty="0" smtClean="0">
                <a:latin typeface="Arial" panose="020B0604020202020204" pitchFamily="34" charset="0"/>
                <a:cs typeface="Arial" panose="020B0604020202020204" pitchFamily="34" charset="0"/>
              </a:rPr>
              <a:t>i</a:t>
            </a:r>
            <a:r>
              <a:rPr lang="de-DE" sz="1600" b="0" dirty="0" smtClean="0">
                <a:latin typeface="Arial" panose="020B0604020202020204" pitchFamily="34" charset="0"/>
                <a:cs typeface="Arial" panose="020B0604020202020204" pitchFamily="34" charset="0"/>
              </a:rPr>
              <a:t>on des unternehmens 1 </a:t>
            </a: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Mit der bedingung für ein gewinnmaximum </a:t>
            </a:r>
          </a:p>
          <a:p>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Und die (optimale) reaktionsfunktion des unternehmens 1 auf die mengenentscheidung des unternehmens 2 ist </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3</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4096942973"/>
              </p:ext>
            </p:extLst>
          </p:nvPr>
        </p:nvGraphicFramePr>
        <p:xfrm>
          <a:off x="3263901" y="1549400"/>
          <a:ext cx="1587499" cy="254000"/>
        </p:xfrm>
        <a:graphic>
          <a:graphicData uri="http://schemas.openxmlformats.org/presentationml/2006/ole">
            <mc:AlternateContent xmlns:mc="http://schemas.openxmlformats.org/markup-compatibility/2006">
              <mc:Choice xmlns:v="urn:schemas-microsoft-com:vml" Requires="v">
                <p:oleObj spid="_x0000_s8632" name="Formel" r:id="rId3" imgW="2390708" imgH="400010" progId="Equation.3">
                  <p:embed/>
                </p:oleObj>
              </mc:Choice>
              <mc:Fallback>
                <p:oleObj name="Formel" r:id="rId3" imgW="2390708" imgH="400010"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3901" y="1549400"/>
                        <a:ext cx="1587499" cy="254000"/>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2240857515"/>
              </p:ext>
            </p:extLst>
          </p:nvPr>
        </p:nvGraphicFramePr>
        <p:xfrm>
          <a:off x="2159000" y="2387600"/>
          <a:ext cx="1219200" cy="330200"/>
        </p:xfrm>
        <a:graphic>
          <a:graphicData uri="http://schemas.openxmlformats.org/presentationml/2006/ole">
            <mc:AlternateContent xmlns:mc="http://schemas.openxmlformats.org/markup-compatibility/2006">
              <mc:Choice xmlns:v="urn:schemas-microsoft-com:vml" Requires="v">
                <p:oleObj spid="_x0000_s8633" name="Formel" r:id="rId5" imgW="1743097" imgH="524028" progId="Equation.3">
                  <p:embed/>
                </p:oleObj>
              </mc:Choice>
              <mc:Fallback>
                <p:oleObj name="Formel" r:id="rId5" imgW="1743097" imgH="524028"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9000" y="2387600"/>
                        <a:ext cx="1219200" cy="330200"/>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3630372490"/>
              </p:ext>
            </p:extLst>
          </p:nvPr>
        </p:nvGraphicFramePr>
        <p:xfrm>
          <a:off x="4178301" y="2380975"/>
          <a:ext cx="2222499" cy="336825"/>
        </p:xfrm>
        <a:graphic>
          <a:graphicData uri="http://schemas.openxmlformats.org/presentationml/2006/ole">
            <mc:AlternateContent xmlns:mc="http://schemas.openxmlformats.org/markup-compatibility/2006">
              <mc:Choice xmlns:v="urn:schemas-microsoft-com:vml" Requires="v">
                <p:oleObj spid="_x0000_s8634" name="Formel" r:id="rId7" imgW="3000308" imgH="524028" progId="Equation.3">
                  <p:embed/>
                </p:oleObj>
              </mc:Choice>
              <mc:Fallback>
                <p:oleObj name="Formel" r:id="rId7" imgW="3000308" imgH="524028" progId="Equation.3">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8301" y="2380975"/>
                        <a:ext cx="2222499" cy="336825"/>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1031741704"/>
              </p:ext>
            </p:extLst>
          </p:nvPr>
        </p:nvGraphicFramePr>
        <p:xfrm>
          <a:off x="2984500" y="3327400"/>
          <a:ext cx="3401942" cy="279400"/>
        </p:xfrm>
        <a:graphic>
          <a:graphicData uri="http://schemas.openxmlformats.org/presentationml/2006/ole">
            <mc:AlternateContent xmlns:mc="http://schemas.openxmlformats.org/markup-compatibility/2006">
              <mc:Choice xmlns:v="urn:schemas-microsoft-com:vml" Requires="v">
                <p:oleObj spid="_x0000_s8635" name="Formel" r:id="rId9" imgW="5057887" imgH="524028" progId="Equation.3">
                  <p:embed/>
                </p:oleObj>
              </mc:Choice>
              <mc:Fallback>
                <p:oleObj name="Formel" r:id="rId9" imgW="5057887" imgH="524028" progId="Equation.3">
                  <p:embed/>
                  <p:pic>
                    <p:nvPicPr>
                      <p:cNvPr id="0" name="Object 2"/>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84500" y="3327400"/>
                        <a:ext cx="3401942" cy="279400"/>
                      </a:xfrm>
                      <a:prstGeom prst="rect">
                        <a:avLst/>
                      </a:prstGeom>
                      <a:noFill/>
                      <a:ln>
                        <a:noFill/>
                      </a:ln>
                      <a:effectLst/>
                    </p:spPr>
                  </p:pic>
                </p:oleObj>
              </mc:Fallback>
            </mc:AlternateContent>
          </a:graphicData>
        </a:graphic>
      </p:graphicFrame>
      <p:graphicFrame>
        <p:nvGraphicFramePr>
          <p:cNvPr id="10" name="Objekt 9"/>
          <p:cNvGraphicFramePr>
            <a:graphicFrameLocks/>
          </p:cNvGraphicFramePr>
          <p:nvPr>
            <p:extLst>
              <p:ext uri="{D42A27DB-BD31-4B8C-83A1-F6EECF244321}">
                <p14:modId xmlns:p14="http://schemas.microsoft.com/office/powerpoint/2010/main" val="2785879471"/>
              </p:ext>
            </p:extLst>
          </p:nvPr>
        </p:nvGraphicFramePr>
        <p:xfrm>
          <a:off x="3022601" y="4165599"/>
          <a:ext cx="2794000" cy="519043"/>
        </p:xfrm>
        <a:graphic>
          <a:graphicData uri="http://schemas.openxmlformats.org/presentationml/2006/ole">
            <mc:AlternateContent xmlns:mc="http://schemas.openxmlformats.org/markup-compatibility/2006">
              <mc:Choice xmlns:v="urn:schemas-microsoft-com:vml" Requires="v">
                <p:oleObj spid="_x0000_s8636" name="Formel" r:id="rId11" imgW="4486297" imgH="895363" progId="Equation.3">
                  <p:embed/>
                </p:oleObj>
              </mc:Choice>
              <mc:Fallback>
                <p:oleObj name="Formel" r:id="rId11" imgW="4486297" imgH="895363" progId="Equation.3">
                  <p:embed/>
                  <p:pic>
                    <p:nvPicPr>
                      <p:cNvPr id="0" name="Object 3"/>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22601" y="4165599"/>
                        <a:ext cx="2794000" cy="519043"/>
                      </a:xfrm>
                      <a:prstGeom prst="rect">
                        <a:avLst/>
                      </a:prstGeom>
                      <a:noFill/>
                      <a:ln>
                        <a:noFill/>
                      </a:ln>
                      <a:effectLst/>
                    </p:spPr>
                  </p:pic>
                </p:oleObj>
              </mc:Fallback>
            </mc:AlternateContent>
          </a:graphicData>
        </a:graphic>
      </p:graphicFrame>
      <p:graphicFrame>
        <p:nvGraphicFramePr>
          <p:cNvPr id="11" name="Objekt 10"/>
          <p:cNvGraphicFramePr>
            <a:graphicFrameLocks/>
          </p:cNvGraphicFramePr>
          <p:nvPr>
            <p:extLst>
              <p:ext uri="{D42A27DB-BD31-4B8C-83A1-F6EECF244321}">
                <p14:modId xmlns:p14="http://schemas.microsoft.com/office/powerpoint/2010/main" val="2408959451"/>
              </p:ext>
            </p:extLst>
          </p:nvPr>
        </p:nvGraphicFramePr>
        <p:xfrm>
          <a:off x="3175000" y="5372099"/>
          <a:ext cx="2362200" cy="469901"/>
        </p:xfrm>
        <a:graphic>
          <a:graphicData uri="http://schemas.openxmlformats.org/presentationml/2006/ole">
            <mc:AlternateContent xmlns:mc="http://schemas.openxmlformats.org/markup-compatibility/2006">
              <mc:Choice xmlns:v="urn:schemas-microsoft-com:vml" Requires="v">
                <p:oleObj spid="_x0000_s8637" name="Formel" r:id="rId13" imgW="3600584" imgH="809698" progId="Equation.3">
                  <p:embed/>
                </p:oleObj>
              </mc:Choice>
              <mc:Fallback>
                <p:oleObj name="Formel" r:id="rId13" imgW="3600584" imgH="809698" progId="Equation.3">
                  <p:embed/>
                  <p:pic>
                    <p:nvPicPr>
                      <p:cNvPr id="0" name="Object 4"/>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75000" y="5372099"/>
                        <a:ext cx="2362200" cy="469901"/>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168796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79828" y="782032"/>
            <a:ext cx="8695857" cy="331151"/>
          </a:xfrm>
        </p:spPr>
        <p:txBody>
          <a:bodyPr/>
          <a:lstStyle/>
          <a:p>
            <a:r>
              <a:rPr lang="de-DE" dirty="0">
                <a:solidFill>
                  <a:srgbClr val="000000"/>
                </a:solidFill>
              </a:rPr>
              <a:t>Mengenwettbewerb – ein </a:t>
            </a:r>
            <a:r>
              <a:rPr lang="de-DE" dirty="0" err="1">
                <a:solidFill>
                  <a:srgbClr val="000000"/>
                </a:solidFill>
              </a:rPr>
              <a:t>beispiel</a:t>
            </a:r>
            <a:r>
              <a:rPr lang="de-DE" dirty="0">
                <a:solidFill>
                  <a:srgbClr val="000000"/>
                </a:solidFill>
              </a:rPr>
              <a:t> </a:t>
            </a:r>
            <a:r>
              <a:rPr lang="de-DE" dirty="0" smtClean="0">
                <a:solidFill>
                  <a:srgbClr val="000000"/>
                </a:solidFill>
              </a:rPr>
              <a:t>(2)</a:t>
            </a:r>
            <a:endParaRPr lang="de-DE" dirty="0"/>
          </a:p>
        </p:txBody>
      </p:sp>
      <p:sp>
        <p:nvSpPr>
          <p:cNvPr id="3" name="Inhaltsplatzhalter 2"/>
          <p:cNvSpPr>
            <a:spLocks noGrp="1"/>
          </p:cNvSpPr>
          <p:nvPr>
            <p:ph idx="1"/>
          </p:nvPr>
        </p:nvSpPr>
        <p:spPr>
          <a:xfrm>
            <a:off x="893081" y="1736034"/>
            <a:ext cx="8697417" cy="4334565"/>
          </a:xfrm>
        </p:spPr>
        <p:txBody>
          <a:bodyPr/>
          <a:lstStyle/>
          <a:p>
            <a:r>
              <a:rPr lang="de-DE" sz="1600" b="0" dirty="0" smtClean="0">
                <a:latin typeface="Arial" panose="020B0604020202020204" pitchFamily="34" charset="0"/>
                <a:cs typeface="Arial" panose="020B0604020202020204" pitchFamily="34" charset="0"/>
              </a:rPr>
              <a:t>Ähnliches gilt für unternehmen 2: gewinnfunktion </a:t>
            </a:r>
          </a:p>
          <a:p>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Gewinnmaximum für unternehmen 2</a:t>
            </a:r>
          </a:p>
          <a:p>
            <a:endParaRPr lang="de-DE" sz="1600" b="0" dirty="0" smtClean="0">
              <a:latin typeface="Arial" panose="020B0604020202020204" pitchFamily="34" charset="0"/>
              <a:cs typeface="Arial" panose="020B0604020202020204" pitchFamily="34" charset="0"/>
            </a:endParaRPr>
          </a:p>
          <a:p>
            <a:r>
              <a:rPr lang="de-DE" sz="1600" b="0" dirty="0">
                <a:latin typeface="Arial" panose="020B0604020202020204" pitchFamily="34" charset="0"/>
                <a:cs typeface="Arial" panose="020B0604020202020204" pitchFamily="34" charset="0"/>
              </a:rPr>
              <a:t/>
            </a:r>
            <a:br>
              <a:rPr lang="de-DE" sz="1600" b="0" dirty="0">
                <a:latin typeface="Arial" panose="020B0604020202020204" pitchFamily="34" charset="0"/>
                <a:cs typeface="Arial" panose="020B0604020202020204" pitchFamily="34" charset="0"/>
              </a:rPr>
            </a:br>
            <a:r>
              <a:rPr lang="de-DE" sz="1600" b="0" dirty="0" smtClean="0">
                <a:latin typeface="Arial" panose="020B0604020202020204" pitchFamily="34" charset="0"/>
                <a:cs typeface="Arial" panose="020B0604020202020204" pitchFamily="34" charset="0"/>
              </a:rPr>
              <a:t>Mit der reaktionsfunktion des unternehmens 2 </a:t>
            </a:r>
          </a:p>
          <a:p>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Und dem cournot-</a:t>
            </a:r>
            <a:r>
              <a:rPr lang="de-DE" sz="1600" b="0" dirty="0" err="1" smtClean="0">
                <a:latin typeface="Arial" panose="020B0604020202020204" pitchFamily="34" charset="0"/>
                <a:cs typeface="Arial" panose="020B0604020202020204" pitchFamily="34" charset="0"/>
              </a:rPr>
              <a:t>nash</a:t>
            </a:r>
            <a:r>
              <a:rPr lang="de-DE" sz="1600" b="0" dirty="0" smtClean="0">
                <a:latin typeface="Arial" panose="020B0604020202020204" pitchFamily="34" charset="0"/>
                <a:cs typeface="Arial" panose="020B0604020202020204" pitchFamily="34" charset="0"/>
              </a:rPr>
              <a:t> gleichgewicht 		   </a:t>
            </a:r>
          </a:p>
          <a:p>
            <a:r>
              <a:rPr lang="de-DE" sz="1600" b="0" dirty="0" smtClean="0">
                <a:latin typeface="Arial" panose="020B0604020202020204" pitchFamily="34" charset="0"/>
                <a:cs typeface="Arial" panose="020B0604020202020204" pitchFamily="34" charset="0"/>
              </a:rPr>
              <a:t>					und </a:t>
            </a:r>
            <a:endParaRPr lang="de-DE" sz="1600" b="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4</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7" name="Objekt 6"/>
          <p:cNvGraphicFramePr>
            <a:graphicFrameLocks/>
          </p:cNvGraphicFramePr>
          <p:nvPr>
            <p:extLst>
              <p:ext uri="{D42A27DB-BD31-4B8C-83A1-F6EECF244321}">
                <p14:modId xmlns:p14="http://schemas.microsoft.com/office/powerpoint/2010/main" val="3137044893"/>
              </p:ext>
            </p:extLst>
          </p:nvPr>
        </p:nvGraphicFramePr>
        <p:xfrm>
          <a:off x="2451653" y="2146300"/>
          <a:ext cx="4165048" cy="371614"/>
        </p:xfrm>
        <a:graphic>
          <a:graphicData uri="http://schemas.openxmlformats.org/presentationml/2006/ole">
            <mc:AlternateContent xmlns:mc="http://schemas.openxmlformats.org/markup-compatibility/2006">
              <mc:Choice xmlns:v="urn:schemas-microsoft-com:vml" Requires="v">
                <p:oleObj spid="_x0000_s9573" name="Formel" r:id="rId3" imgW="6162697" imgH="524028" progId="Equation.3">
                  <p:embed/>
                </p:oleObj>
              </mc:Choice>
              <mc:Fallback>
                <p:oleObj name="Formel" r:id="rId3" imgW="6162697" imgH="524028"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1653" y="2146300"/>
                        <a:ext cx="4165048" cy="371614"/>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1001619903"/>
              </p:ext>
            </p:extLst>
          </p:nvPr>
        </p:nvGraphicFramePr>
        <p:xfrm>
          <a:off x="2583621" y="3189566"/>
          <a:ext cx="3588579" cy="480734"/>
        </p:xfrm>
        <a:graphic>
          <a:graphicData uri="http://schemas.openxmlformats.org/presentationml/2006/ole">
            <mc:AlternateContent xmlns:mc="http://schemas.openxmlformats.org/markup-compatibility/2006">
              <mc:Choice xmlns:v="urn:schemas-microsoft-com:vml" Requires="v">
                <p:oleObj spid="_x0000_s9574" name="Formel" r:id="rId5" imgW="5238616" imgH="895363" progId="Equation.3">
                  <p:embed/>
                </p:oleObj>
              </mc:Choice>
              <mc:Fallback>
                <p:oleObj name="Formel" r:id="rId5" imgW="5238616" imgH="895363"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83621" y="3189566"/>
                        <a:ext cx="3588579" cy="480734"/>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2128810489"/>
              </p:ext>
            </p:extLst>
          </p:nvPr>
        </p:nvGraphicFramePr>
        <p:xfrm>
          <a:off x="3695700" y="5583513"/>
          <a:ext cx="1211609" cy="360087"/>
        </p:xfrm>
        <a:graphic>
          <a:graphicData uri="http://schemas.openxmlformats.org/presentationml/2006/ole">
            <mc:AlternateContent xmlns:mc="http://schemas.openxmlformats.org/markup-compatibility/2006">
              <mc:Choice xmlns:v="urn:schemas-microsoft-com:vml" Requires="v">
                <p:oleObj spid="_x0000_s9575" name="Formel" r:id="rId7" imgW="736560" imgH="228600" progId="Equation.3">
                  <p:embed/>
                </p:oleObj>
              </mc:Choice>
              <mc:Fallback>
                <p:oleObj name="Formel" r:id="rId7" imgW="736560" imgH="228600" progId="Equation.3">
                  <p:embed/>
                  <p:pic>
                    <p:nvPicPr>
                      <p:cNvPr id="0" name="Object 3"/>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95700" y="5583513"/>
                        <a:ext cx="1211609" cy="360087"/>
                      </a:xfrm>
                      <a:prstGeom prst="rect">
                        <a:avLst/>
                      </a:prstGeom>
                      <a:noFill/>
                      <a:ln>
                        <a:noFill/>
                      </a:ln>
                    </p:spPr>
                  </p:pic>
                </p:oleObj>
              </mc:Fallback>
            </mc:AlternateContent>
          </a:graphicData>
        </a:graphic>
      </p:graphicFrame>
      <p:graphicFrame>
        <p:nvGraphicFramePr>
          <p:cNvPr id="10" name="Objekt 9"/>
          <p:cNvGraphicFramePr>
            <a:graphicFrameLocks/>
          </p:cNvGraphicFramePr>
          <p:nvPr>
            <p:extLst>
              <p:ext uri="{D42A27DB-BD31-4B8C-83A1-F6EECF244321}">
                <p14:modId xmlns:p14="http://schemas.microsoft.com/office/powerpoint/2010/main" val="1885175925"/>
              </p:ext>
            </p:extLst>
          </p:nvPr>
        </p:nvGraphicFramePr>
        <p:xfrm>
          <a:off x="6531389" y="5575301"/>
          <a:ext cx="1075912" cy="304800"/>
        </p:xfrm>
        <a:graphic>
          <a:graphicData uri="http://schemas.openxmlformats.org/presentationml/2006/ole">
            <mc:AlternateContent xmlns:mc="http://schemas.openxmlformats.org/markup-compatibility/2006">
              <mc:Choice xmlns:v="urn:schemas-microsoft-com:vml" Requires="v">
                <p:oleObj spid="_x0000_s9576" name="Formel" r:id="rId9" imgW="787320" imgH="228600" progId="Equation.3">
                  <p:embed/>
                </p:oleObj>
              </mc:Choice>
              <mc:Fallback>
                <p:oleObj name="Formel" r:id="rId9" imgW="787320" imgH="228600" progId="Equation.3">
                  <p:embed/>
                  <p:pic>
                    <p:nvPicPr>
                      <p:cNvPr id="0" name="Object 2"/>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31389" y="5575301"/>
                        <a:ext cx="1075912" cy="304800"/>
                      </a:xfrm>
                      <a:prstGeom prst="rect">
                        <a:avLst/>
                      </a:prstGeom>
                      <a:noFill/>
                      <a:ln>
                        <a:noFill/>
                      </a:ln>
                    </p:spPr>
                  </p:pic>
                </p:oleObj>
              </mc:Fallback>
            </mc:AlternateContent>
          </a:graphicData>
        </a:graphic>
      </p:graphicFrame>
      <p:graphicFrame>
        <p:nvGraphicFramePr>
          <p:cNvPr id="11" name="Objekt 10"/>
          <p:cNvGraphicFramePr>
            <a:graphicFrameLocks/>
          </p:cNvGraphicFramePr>
          <p:nvPr>
            <p:extLst>
              <p:ext uri="{D42A27DB-BD31-4B8C-83A1-F6EECF244321}">
                <p14:modId xmlns:p14="http://schemas.microsoft.com/office/powerpoint/2010/main" val="4006057826"/>
              </p:ext>
            </p:extLst>
          </p:nvPr>
        </p:nvGraphicFramePr>
        <p:xfrm>
          <a:off x="2959100" y="4465983"/>
          <a:ext cx="2253974" cy="537817"/>
        </p:xfrm>
        <a:graphic>
          <a:graphicData uri="http://schemas.openxmlformats.org/presentationml/2006/ole">
            <mc:AlternateContent xmlns:mc="http://schemas.openxmlformats.org/markup-compatibility/2006">
              <mc:Choice xmlns:v="urn:schemas-microsoft-com:vml" Requires="v">
                <p:oleObj spid="_x0000_s9577" name="Formel" r:id="rId11" imgW="3438503" imgH="809698" progId="Equation.3">
                  <p:embed/>
                </p:oleObj>
              </mc:Choice>
              <mc:Fallback>
                <p:oleObj name="Formel" r:id="rId11" imgW="3438503" imgH="809698" progId="Equation.3">
                  <p:embed/>
                  <p:pic>
                    <p:nvPicPr>
                      <p:cNvPr id="0" name="Object 4"/>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59100" y="4465983"/>
                        <a:ext cx="2253974" cy="537817"/>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88493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1645" y="842595"/>
            <a:ext cx="8695857" cy="344403"/>
          </a:xfrm>
        </p:spPr>
        <p:txBody>
          <a:bodyPr/>
          <a:lstStyle/>
          <a:p>
            <a:r>
              <a:rPr lang="de-DE" dirty="0">
                <a:solidFill>
                  <a:srgbClr val="000000"/>
                </a:solidFill>
              </a:rPr>
              <a:t>Mengenwettbewerb – ein </a:t>
            </a:r>
            <a:r>
              <a:rPr lang="de-DE" dirty="0" err="1">
                <a:solidFill>
                  <a:srgbClr val="000000"/>
                </a:solidFill>
              </a:rPr>
              <a:t>beispiel</a:t>
            </a:r>
            <a:r>
              <a:rPr lang="de-DE" dirty="0">
                <a:solidFill>
                  <a:srgbClr val="000000"/>
                </a:solidFill>
              </a:rPr>
              <a:t> </a:t>
            </a:r>
            <a:r>
              <a:rPr lang="de-DE" dirty="0" smtClean="0">
                <a:solidFill>
                  <a:srgbClr val="000000"/>
                </a:solidFill>
              </a:rPr>
              <a:t>(3) </a:t>
            </a:r>
            <a:endParaRPr lang="de-DE" dirty="0"/>
          </a:p>
        </p:txBody>
      </p:sp>
      <p:sp>
        <p:nvSpPr>
          <p:cNvPr id="3" name="Inhaltsplatzhalter 2"/>
          <p:cNvSpPr>
            <a:spLocks noGrp="1"/>
          </p:cNvSpPr>
          <p:nvPr>
            <p:ph idx="1"/>
          </p:nvPr>
        </p:nvSpPr>
        <p:spPr>
          <a:xfrm>
            <a:off x="787063" y="1600201"/>
            <a:ext cx="8697417" cy="4600576"/>
          </a:xfrm>
        </p:spPr>
        <p:txBody>
          <a:bodyPr/>
          <a:lstStyle/>
          <a:p>
            <a:r>
              <a:rPr lang="de-DE" sz="1600" b="0" dirty="0" smtClean="0">
                <a:latin typeface="Arial" panose="020B0604020202020204" pitchFamily="34" charset="0"/>
                <a:cs typeface="Arial" panose="020B0604020202020204" pitchFamily="34" charset="0"/>
              </a:rPr>
              <a:t>Das cournot-</a:t>
            </a:r>
            <a:r>
              <a:rPr lang="de-DE" sz="1600" b="0" dirty="0" err="1" smtClean="0">
                <a:latin typeface="Arial" panose="020B0604020202020204" pitchFamily="34" charset="0"/>
                <a:cs typeface="Arial" panose="020B0604020202020204" pitchFamily="34" charset="0"/>
              </a:rPr>
              <a:t>nash</a:t>
            </a:r>
            <a:r>
              <a:rPr lang="de-DE" sz="1600" b="0" dirty="0" smtClean="0">
                <a:latin typeface="Arial" panose="020B0604020202020204" pitchFamily="34" charset="0"/>
                <a:cs typeface="Arial" panose="020B0604020202020204" pitchFamily="34" charset="0"/>
              </a:rPr>
              <a:t> gleichgewicht für das beispiel: </a:t>
            </a:r>
          </a:p>
          <a:p>
            <a:r>
              <a:rPr lang="de-DE" sz="1600" b="0" dirty="0" smtClean="0">
                <a:latin typeface="Arial" panose="020B0604020202020204" pitchFamily="34" charset="0"/>
                <a:cs typeface="Arial" panose="020B0604020202020204" pitchFamily="34" charset="0"/>
              </a:rPr>
              <a:t>Ausgehend von den beiden reaktionsfunktionen </a:t>
            </a:r>
          </a:p>
          <a:p>
            <a:r>
              <a:rPr lang="de-DE" sz="1600" b="0" dirty="0" smtClean="0">
                <a:latin typeface="Arial" panose="020B0604020202020204" pitchFamily="34" charset="0"/>
                <a:cs typeface="Arial" panose="020B0604020202020204" pitchFamily="34" charset="0"/>
              </a:rPr>
              <a:t>				und </a:t>
            </a:r>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Lösen wir diese beiden gleichungen mit zwei unbekannten durch substitution </a:t>
            </a:r>
          </a:p>
          <a:p>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Und </a:t>
            </a:r>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Und erhalten das cournot-</a:t>
            </a:r>
            <a:r>
              <a:rPr lang="de-DE" sz="1600" b="0" dirty="0" err="1" smtClean="0">
                <a:latin typeface="Arial" panose="020B0604020202020204" pitchFamily="34" charset="0"/>
                <a:cs typeface="Arial" panose="020B0604020202020204" pitchFamily="34" charset="0"/>
              </a:rPr>
              <a:t>nash</a:t>
            </a:r>
            <a:r>
              <a:rPr lang="de-DE" sz="1600" b="0" dirty="0" smtClean="0">
                <a:latin typeface="Arial" panose="020B0604020202020204" pitchFamily="34" charset="0"/>
                <a:cs typeface="Arial" panose="020B0604020202020204" pitchFamily="34" charset="0"/>
              </a:rPr>
              <a:t> gleichgewicht </a:t>
            </a:r>
            <a:endParaRPr lang="de-DE" sz="1600" b="0" dirty="0">
              <a:latin typeface="Arial" panose="020B0604020202020204" pitchFamily="34" charset="0"/>
              <a:cs typeface="Arial" panose="020B0604020202020204" pitchFamily="34" charset="0"/>
            </a:endParaRPr>
          </a:p>
          <a:p>
            <a:endParaRPr lang="de-DE" b="0"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5</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25092864"/>
              </p:ext>
            </p:extLst>
          </p:nvPr>
        </p:nvGraphicFramePr>
        <p:xfrm>
          <a:off x="2057400" y="2554703"/>
          <a:ext cx="2187161" cy="505997"/>
        </p:xfrm>
        <a:graphic>
          <a:graphicData uri="http://schemas.openxmlformats.org/presentationml/2006/ole">
            <mc:AlternateContent xmlns:mc="http://schemas.openxmlformats.org/markup-compatibility/2006">
              <mc:Choice xmlns:v="urn:schemas-microsoft-com:vml" Requires="v">
                <p:oleObj spid="_x0000_s10582" name="Formel" r:id="rId3" imgW="3486195" imgH="809698" progId="Equation.3">
                  <p:embed/>
                </p:oleObj>
              </mc:Choice>
              <mc:Fallback>
                <p:oleObj name="Formel" r:id="rId3" imgW="3486195" imgH="809698"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2554703"/>
                        <a:ext cx="2187161" cy="505997"/>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1607667468"/>
              </p:ext>
            </p:extLst>
          </p:nvPr>
        </p:nvGraphicFramePr>
        <p:xfrm>
          <a:off x="5181600" y="2425700"/>
          <a:ext cx="2247900" cy="609600"/>
        </p:xfrm>
        <a:graphic>
          <a:graphicData uri="http://schemas.openxmlformats.org/presentationml/2006/ole">
            <mc:AlternateContent xmlns:mc="http://schemas.openxmlformats.org/markup-compatibility/2006">
              <mc:Choice xmlns:v="urn:schemas-microsoft-com:vml" Requires="v">
                <p:oleObj spid="_x0000_s10583" name="Formel" r:id="rId5" imgW="3438503" imgH="933357" progId="Equation.3">
                  <p:embed/>
                </p:oleObj>
              </mc:Choice>
              <mc:Fallback>
                <p:oleObj name="Formel" r:id="rId5" imgW="3438503" imgH="933357"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1600" y="2425700"/>
                        <a:ext cx="2247900" cy="609600"/>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1894663568"/>
              </p:ext>
            </p:extLst>
          </p:nvPr>
        </p:nvGraphicFramePr>
        <p:xfrm>
          <a:off x="2690191" y="3542703"/>
          <a:ext cx="3621709" cy="597497"/>
        </p:xfrm>
        <a:graphic>
          <a:graphicData uri="http://schemas.openxmlformats.org/presentationml/2006/ole">
            <mc:AlternateContent xmlns:mc="http://schemas.openxmlformats.org/markup-compatibility/2006">
              <mc:Choice xmlns:v="urn:schemas-microsoft-com:vml" Requires="v">
                <p:oleObj spid="_x0000_s10584" name="Formel" r:id="rId7" imgW="5229292" imgH="1124043" progId="Equation.3">
                  <p:embed/>
                </p:oleObj>
              </mc:Choice>
              <mc:Fallback>
                <p:oleObj name="Formel" r:id="rId7" imgW="5229292" imgH="1124043" progId="Equation.3">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0191" y="3542703"/>
                        <a:ext cx="3621709" cy="597497"/>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3040641794"/>
              </p:ext>
            </p:extLst>
          </p:nvPr>
        </p:nvGraphicFramePr>
        <p:xfrm>
          <a:off x="2971489" y="4290875"/>
          <a:ext cx="1930711" cy="509725"/>
        </p:xfrm>
        <a:graphic>
          <a:graphicData uri="http://schemas.openxmlformats.org/presentationml/2006/ole">
            <mc:AlternateContent xmlns:mc="http://schemas.openxmlformats.org/markup-compatibility/2006">
              <mc:Choice xmlns:v="urn:schemas-microsoft-com:vml" Requires="v">
                <p:oleObj spid="_x0000_s10585" name="Formel" r:id="rId9" imgW="2495416" imgH="809698" progId="Equation.3">
                  <p:embed/>
                </p:oleObj>
              </mc:Choice>
              <mc:Fallback>
                <p:oleObj name="Formel" r:id="rId9" imgW="2495416" imgH="809698" progId="Equation.3">
                  <p:embed/>
                  <p:pic>
                    <p:nvPicPr>
                      <p:cNvPr id="0" name="Object 5"/>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71489" y="4290875"/>
                        <a:ext cx="1930711" cy="509725"/>
                      </a:xfrm>
                      <a:prstGeom prst="rect">
                        <a:avLst/>
                      </a:prstGeom>
                      <a:noFill/>
                      <a:ln>
                        <a:noFill/>
                      </a:ln>
                      <a:effectLst/>
                    </p:spPr>
                  </p:pic>
                </p:oleObj>
              </mc:Fallback>
            </mc:AlternateContent>
          </a:graphicData>
        </a:graphic>
      </p:graphicFrame>
      <p:graphicFrame>
        <p:nvGraphicFramePr>
          <p:cNvPr id="10" name="Objekt 9"/>
          <p:cNvGraphicFramePr>
            <a:graphicFrameLocks/>
          </p:cNvGraphicFramePr>
          <p:nvPr>
            <p:extLst>
              <p:ext uri="{D42A27DB-BD31-4B8C-83A1-F6EECF244321}">
                <p14:modId xmlns:p14="http://schemas.microsoft.com/office/powerpoint/2010/main" val="1781437970"/>
              </p:ext>
            </p:extLst>
          </p:nvPr>
        </p:nvGraphicFramePr>
        <p:xfrm>
          <a:off x="2933700" y="5321301"/>
          <a:ext cx="1790905" cy="368300"/>
        </p:xfrm>
        <a:graphic>
          <a:graphicData uri="http://schemas.openxmlformats.org/presentationml/2006/ole">
            <mc:AlternateContent xmlns:mc="http://schemas.openxmlformats.org/markup-compatibility/2006">
              <mc:Choice xmlns:v="urn:schemas-microsoft-com:vml" Requires="v">
                <p:oleObj spid="_x0000_s10586" name="Formel" r:id="rId11" imgW="2505097" imgH="524028" progId="Equation.3">
                  <p:embed/>
                </p:oleObj>
              </mc:Choice>
              <mc:Fallback>
                <p:oleObj name="Formel" r:id="rId11" imgW="2505097" imgH="524028" progId="Equation.3">
                  <p:embed/>
                  <p:pic>
                    <p:nvPicPr>
                      <p:cNvPr id="0" name="Object 6"/>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33700" y="5321301"/>
                        <a:ext cx="1790905" cy="368300"/>
                      </a:xfrm>
                      <a:prstGeom prst="rect">
                        <a:avLst/>
                      </a:prstGeom>
                      <a:noFill/>
                      <a:ln>
                        <a:noFill/>
                      </a:ln>
                      <a:effectLst/>
                    </p:spPr>
                  </p:pic>
                </p:oleObj>
              </mc:Fallback>
            </mc:AlternateContent>
          </a:graphicData>
        </a:graphic>
      </p:graphicFrame>
      <p:sp>
        <p:nvSpPr>
          <p:cNvPr id="11" name="Arc 13"/>
          <p:cNvSpPr>
            <a:spLocks/>
          </p:cNvSpPr>
          <p:nvPr/>
        </p:nvSpPr>
        <p:spPr bwMode="auto">
          <a:xfrm rot="19380000">
            <a:off x="4205536" y="2564032"/>
            <a:ext cx="987065" cy="757969"/>
          </a:xfrm>
          <a:custGeom>
            <a:avLst/>
            <a:gdLst>
              <a:gd name="T0" fmla="*/ 2147483647 w 21600"/>
              <a:gd name="T1" fmla="*/ 2063501794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lnTo>
                  <a:pt x="21600" y="21599"/>
                </a:lnTo>
                <a:close/>
              </a:path>
            </a:pathLst>
          </a:custGeom>
          <a:noFill/>
          <a:ln w="12700" cap="rnd">
            <a:solidFill>
              <a:srgbClr val="000000"/>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Tree>
    <p:extLst>
      <p:ext uri="{BB962C8B-B14F-4D97-AF65-F5344CB8AC3E}">
        <p14:creationId xmlns:p14="http://schemas.microsoft.com/office/powerpoint/2010/main" val="2462528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56858" y="785931"/>
            <a:ext cx="8695857" cy="331151"/>
          </a:xfrm>
        </p:spPr>
        <p:txBody>
          <a:bodyPr/>
          <a:lstStyle/>
          <a:p>
            <a:r>
              <a:rPr lang="de-DE" dirty="0">
                <a:solidFill>
                  <a:srgbClr val="000000"/>
                </a:solidFill>
              </a:rPr>
              <a:t>Mengenwettbewerb – ein </a:t>
            </a:r>
            <a:r>
              <a:rPr lang="de-DE" dirty="0" smtClean="0">
                <a:solidFill>
                  <a:srgbClr val="000000"/>
                </a:solidFill>
              </a:rPr>
              <a:t>beispiel, grafisch</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6</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928813" y="1690688"/>
            <a:ext cx="0" cy="3381375"/>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4"/>
          <p:cNvSpPr>
            <a:spLocks noChangeShapeType="1"/>
          </p:cNvSpPr>
          <p:nvPr/>
        </p:nvSpPr>
        <p:spPr bwMode="auto">
          <a:xfrm flipH="1">
            <a:off x="1928813" y="5072063"/>
            <a:ext cx="3381375" cy="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Line 10"/>
          <p:cNvSpPr>
            <a:spLocks noChangeShapeType="1"/>
          </p:cNvSpPr>
          <p:nvPr/>
        </p:nvSpPr>
        <p:spPr bwMode="auto">
          <a:xfrm>
            <a:off x="1931988" y="2143125"/>
            <a:ext cx="735012" cy="2930525"/>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9" name="Line 7"/>
          <p:cNvSpPr>
            <a:spLocks noChangeShapeType="1"/>
          </p:cNvSpPr>
          <p:nvPr/>
        </p:nvSpPr>
        <p:spPr bwMode="auto">
          <a:xfrm>
            <a:off x="1931988" y="4481513"/>
            <a:ext cx="2473325" cy="592137"/>
          </a:xfrm>
          <a:prstGeom prst="line">
            <a:avLst/>
          </a:prstGeom>
          <a:noFill/>
          <a:ln w="25400">
            <a:solidFill>
              <a:srgbClr val="3BED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de-DE" sz="2800" b="1" smtClean="0">
              <a:solidFill>
                <a:srgbClr val="000000"/>
              </a:solidFill>
              <a:latin typeface="Arial" pitchFamily="34" charset="0"/>
              <a:ea typeface="ＭＳ Ｐゴシック" pitchFamily="34" charset="-128"/>
            </a:endParaRPr>
          </a:p>
        </p:txBody>
      </p:sp>
      <p:sp>
        <p:nvSpPr>
          <p:cNvPr id="10" name="Oval 18"/>
          <p:cNvSpPr>
            <a:spLocks noChangeArrowheads="1"/>
          </p:cNvSpPr>
          <p:nvPr/>
        </p:nvSpPr>
        <p:spPr bwMode="auto">
          <a:xfrm>
            <a:off x="2451100" y="4984750"/>
            <a:ext cx="158750" cy="158750"/>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Oval 19"/>
          <p:cNvSpPr>
            <a:spLocks noChangeArrowheads="1"/>
          </p:cNvSpPr>
          <p:nvPr/>
        </p:nvSpPr>
        <p:spPr bwMode="auto">
          <a:xfrm>
            <a:off x="1858963" y="4537075"/>
            <a:ext cx="158750" cy="158750"/>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endParaRPr>
          </a:p>
        </p:txBody>
      </p:sp>
      <p:sp>
        <p:nvSpPr>
          <p:cNvPr id="12" name="Line 15"/>
          <p:cNvSpPr>
            <a:spLocks noChangeShapeType="1"/>
          </p:cNvSpPr>
          <p:nvPr/>
        </p:nvSpPr>
        <p:spPr bwMode="auto">
          <a:xfrm flipH="1">
            <a:off x="1931988" y="4625975"/>
            <a:ext cx="604837"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Line 14"/>
          <p:cNvSpPr>
            <a:spLocks noChangeShapeType="1"/>
          </p:cNvSpPr>
          <p:nvPr/>
        </p:nvSpPr>
        <p:spPr bwMode="auto">
          <a:xfrm>
            <a:off x="2536825" y="4625975"/>
            <a:ext cx="0" cy="447675"/>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4" name="Rectangle 11"/>
          <p:cNvSpPr>
            <a:spLocks noChangeArrowheads="1"/>
          </p:cNvSpPr>
          <p:nvPr/>
        </p:nvSpPr>
        <p:spPr bwMode="auto">
          <a:xfrm>
            <a:off x="1515443" y="1990725"/>
            <a:ext cx="41357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60</a:t>
            </a:r>
          </a:p>
        </p:txBody>
      </p:sp>
      <p:sp>
        <p:nvSpPr>
          <p:cNvPr id="15" name="Rectangle 16"/>
          <p:cNvSpPr>
            <a:spLocks noChangeArrowheads="1"/>
          </p:cNvSpPr>
          <p:nvPr/>
        </p:nvSpPr>
        <p:spPr bwMode="auto">
          <a:xfrm>
            <a:off x="1624149" y="4407607"/>
            <a:ext cx="29976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8</a:t>
            </a:r>
          </a:p>
        </p:txBody>
      </p:sp>
      <p:sp>
        <p:nvSpPr>
          <p:cNvPr id="16" name="Rectangle 17"/>
          <p:cNvSpPr>
            <a:spLocks noChangeArrowheads="1"/>
          </p:cNvSpPr>
          <p:nvPr/>
        </p:nvSpPr>
        <p:spPr bwMode="auto">
          <a:xfrm>
            <a:off x="2299494" y="5098162"/>
            <a:ext cx="41357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13</a:t>
            </a:r>
          </a:p>
        </p:txBody>
      </p:sp>
      <p:sp>
        <p:nvSpPr>
          <p:cNvPr id="17" name="Rectangle 9"/>
          <p:cNvSpPr>
            <a:spLocks noChangeArrowheads="1"/>
          </p:cNvSpPr>
          <p:nvPr/>
        </p:nvSpPr>
        <p:spPr bwMode="auto">
          <a:xfrm>
            <a:off x="4184098" y="5057862"/>
            <a:ext cx="413575"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48</a:t>
            </a:r>
          </a:p>
        </p:txBody>
      </p:sp>
      <p:sp>
        <p:nvSpPr>
          <p:cNvPr id="18" name="Rectangle 6"/>
          <p:cNvSpPr>
            <a:spLocks noChangeArrowheads="1"/>
          </p:cNvSpPr>
          <p:nvPr/>
        </p:nvSpPr>
        <p:spPr bwMode="auto">
          <a:xfrm>
            <a:off x="5017236" y="5057862"/>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p>
        </p:txBody>
      </p:sp>
      <p:sp>
        <p:nvSpPr>
          <p:cNvPr id="19" name="Rectangle 5"/>
          <p:cNvSpPr>
            <a:spLocks noChangeArrowheads="1"/>
          </p:cNvSpPr>
          <p:nvPr/>
        </p:nvSpPr>
        <p:spPr bwMode="auto">
          <a:xfrm>
            <a:off x="1566728" y="1505701"/>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graphicFrame>
        <p:nvGraphicFramePr>
          <p:cNvPr id="20" name="Inhaltsplatzhalter 19"/>
          <p:cNvGraphicFramePr>
            <a:graphicFrameLocks noGrp="1"/>
          </p:cNvGraphicFramePr>
          <p:nvPr>
            <p:ph idx="1"/>
            <p:extLst>
              <p:ext uri="{D42A27DB-BD31-4B8C-83A1-F6EECF244321}">
                <p14:modId xmlns:p14="http://schemas.microsoft.com/office/powerpoint/2010/main" val="2396497625"/>
              </p:ext>
            </p:extLst>
          </p:nvPr>
        </p:nvGraphicFramePr>
        <p:xfrm>
          <a:off x="2373623" y="2160323"/>
          <a:ext cx="1954213" cy="427789"/>
        </p:xfrm>
        <a:graphic>
          <a:graphicData uri="http://schemas.openxmlformats.org/presentationml/2006/ole">
            <mc:AlternateContent xmlns:mc="http://schemas.openxmlformats.org/markup-compatibility/2006">
              <mc:Choice xmlns:v="urn:schemas-microsoft-com:vml" Requires="v">
                <p:oleObj spid="_x0000_s11454" name="Formel" r:id="rId3" imgW="3590903" imgH="800020" progId="Equation.3">
                  <p:embed/>
                </p:oleObj>
              </mc:Choice>
              <mc:Fallback>
                <p:oleObj name="Formel" r:id="rId3" imgW="3590903" imgH="800020"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3623" y="2160323"/>
                        <a:ext cx="1954213" cy="427789"/>
                      </a:xfrm>
                      <a:prstGeom prst="rect">
                        <a:avLst/>
                      </a:prstGeom>
                      <a:noFill/>
                      <a:ln>
                        <a:noFill/>
                      </a:ln>
                      <a:effectLst/>
                    </p:spPr>
                  </p:pic>
                </p:oleObj>
              </mc:Fallback>
            </mc:AlternateContent>
          </a:graphicData>
        </a:graphic>
      </p:graphicFrame>
      <p:graphicFrame>
        <p:nvGraphicFramePr>
          <p:cNvPr id="21" name="Objekt 20"/>
          <p:cNvGraphicFramePr>
            <a:graphicFrameLocks/>
          </p:cNvGraphicFramePr>
          <p:nvPr>
            <p:extLst>
              <p:ext uri="{D42A27DB-BD31-4B8C-83A1-F6EECF244321}">
                <p14:modId xmlns:p14="http://schemas.microsoft.com/office/powerpoint/2010/main" val="1302725273"/>
              </p:ext>
            </p:extLst>
          </p:nvPr>
        </p:nvGraphicFramePr>
        <p:xfrm>
          <a:off x="3822700" y="4280710"/>
          <a:ext cx="1927079" cy="466093"/>
        </p:xfrm>
        <a:graphic>
          <a:graphicData uri="http://schemas.openxmlformats.org/presentationml/2006/ole">
            <mc:AlternateContent xmlns:mc="http://schemas.openxmlformats.org/markup-compatibility/2006">
              <mc:Choice xmlns:v="urn:schemas-microsoft-com:vml" Requires="v">
                <p:oleObj spid="_x0000_s11455" name="Formel" r:id="rId5" imgW="3429179" imgH="800020" progId="Equation.3">
                  <p:embed/>
                </p:oleObj>
              </mc:Choice>
              <mc:Fallback>
                <p:oleObj name="Formel" r:id="rId5" imgW="3429179" imgH="800020" progId="Equation.3">
                  <p:embed/>
                  <p:pic>
                    <p:nvPicPr>
                      <p:cNvPr id="0" name="Object 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22700" y="4280710"/>
                        <a:ext cx="1927079" cy="466093"/>
                      </a:xfrm>
                      <a:prstGeom prst="rect">
                        <a:avLst/>
                      </a:prstGeom>
                      <a:noFill/>
                      <a:ln>
                        <a:noFill/>
                      </a:ln>
                      <a:effectLst/>
                    </p:spPr>
                  </p:pic>
                </p:oleObj>
              </mc:Fallback>
            </mc:AlternateContent>
          </a:graphicData>
        </a:graphic>
      </p:graphicFrame>
      <p:sp>
        <p:nvSpPr>
          <p:cNvPr id="22" name="Rectangle 20"/>
          <p:cNvSpPr>
            <a:spLocks noChangeArrowheads="1"/>
          </p:cNvSpPr>
          <p:nvPr/>
        </p:nvSpPr>
        <p:spPr bwMode="auto">
          <a:xfrm>
            <a:off x="2741923" y="3653402"/>
            <a:ext cx="3669274"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COURNOT-NASH GLEICHGEWICHT</a:t>
            </a:r>
          </a:p>
        </p:txBody>
      </p:sp>
      <p:sp>
        <p:nvSpPr>
          <p:cNvPr id="23" name="Line 21"/>
          <p:cNvSpPr>
            <a:spLocks noChangeShapeType="1"/>
          </p:cNvSpPr>
          <p:nvPr/>
        </p:nvSpPr>
        <p:spPr bwMode="auto">
          <a:xfrm flipH="1">
            <a:off x="2666998" y="3992598"/>
            <a:ext cx="840191" cy="576227"/>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aphicFrame>
        <p:nvGraphicFramePr>
          <p:cNvPr id="3" name="Objekt 2"/>
          <p:cNvGraphicFramePr>
            <a:graphicFrameLocks/>
          </p:cNvGraphicFramePr>
          <p:nvPr>
            <p:extLst>
              <p:ext uri="{D42A27DB-BD31-4B8C-83A1-F6EECF244321}">
                <p14:modId xmlns:p14="http://schemas.microsoft.com/office/powerpoint/2010/main" val="2767493022"/>
              </p:ext>
            </p:extLst>
          </p:nvPr>
        </p:nvGraphicFramePr>
        <p:xfrm>
          <a:off x="6411197" y="3653402"/>
          <a:ext cx="1437403" cy="339196"/>
        </p:xfrm>
        <a:graphic>
          <a:graphicData uri="http://schemas.openxmlformats.org/presentationml/2006/ole">
            <mc:AlternateContent xmlns:mc="http://schemas.openxmlformats.org/markup-compatibility/2006">
              <mc:Choice xmlns:v="urn:schemas-microsoft-com:vml" Requires="v">
                <p:oleObj spid="_x0000_s11456" name="Formel" r:id="rId7" imgW="2448082" imgH="676361" progId="Equation.3">
                  <p:embed/>
                </p:oleObj>
              </mc:Choice>
              <mc:Fallback>
                <p:oleObj name="Formel" r:id="rId7" imgW="2448082" imgH="676361" progId="Equation.3">
                  <p:embed/>
                  <p:pic>
                    <p:nvPicPr>
                      <p:cNvPr id="0" name="Object 3"/>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11197" y="3653402"/>
                        <a:ext cx="1437403" cy="339196"/>
                      </a:xfrm>
                      <a:prstGeom prst="rect">
                        <a:avLst/>
                      </a:prstGeom>
                      <a:noFill/>
                      <a:ln>
                        <a:noFill/>
                      </a:ln>
                      <a:effectLst/>
                    </p:spPr>
                  </p:pic>
                </p:oleObj>
              </mc:Fallback>
            </mc:AlternateContent>
          </a:graphicData>
        </a:graphic>
      </p:graphicFrame>
      <p:sp>
        <p:nvSpPr>
          <p:cNvPr id="24" name="Rectangle 12"/>
          <p:cNvSpPr>
            <a:spLocks noChangeArrowheads="1"/>
          </p:cNvSpPr>
          <p:nvPr/>
        </p:nvSpPr>
        <p:spPr bwMode="auto">
          <a:xfrm>
            <a:off x="2234406" y="1875675"/>
            <a:ext cx="227786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de-AT" altLang="ja-JP" sz="1600" b="1" i="0" u="none" strike="noStrike" kern="0" cap="none" spc="0" normalizeH="0" baseline="0" noProof="0" dirty="0" smtClean="0">
                <a:ln>
                  <a:noFill/>
                </a:ln>
                <a:solidFill>
                  <a:srgbClr val="000000"/>
                </a:solidFill>
                <a:effectLst/>
                <a:uLnTx/>
                <a:uFillTx/>
              </a:rPr>
              <a:t>R</a:t>
            </a:r>
            <a:r>
              <a:rPr kumimoji="0" lang="en-US" altLang="ja-JP" sz="1600" b="1" i="0" u="none" strike="noStrike" kern="0" cap="none" spc="0" normalizeH="0" baseline="0" noProof="0" dirty="0" smtClean="0">
                <a:ln>
                  <a:noFill/>
                </a:ln>
                <a:solidFill>
                  <a:srgbClr val="000000"/>
                </a:solidFill>
                <a:effectLst/>
                <a:uLnTx/>
                <a:uFillTx/>
              </a:rPr>
              <a:t>EAKTION</a:t>
            </a:r>
            <a:r>
              <a:rPr lang="en-US" altLang="ja-JP" sz="1600" kern="0" dirty="0" smtClean="0">
                <a:solidFill>
                  <a:srgbClr val="000000"/>
                </a:solidFill>
              </a:rPr>
              <a:t>SK</a:t>
            </a:r>
            <a:r>
              <a:rPr kumimoji="0" lang="en-US" altLang="ja-JP" sz="1600" b="1" i="0" u="none" strike="noStrike" kern="0" cap="none" spc="0" normalizeH="0" baseline="0" noProof="0" dirty="0" smtClean="0">
                <a:ln>
                  <a:noFill/>
                </a:ln>
                <a:solidFill>
                  <a:srgbClr val="000000"/>
                </a:solidFill>
                <a:effectLst/>
                <a:uLnTx/>
                <a:uFillTx/>
              </a:rPr>
              <a:t>URVE 1</a:t>
            </a:r>
            <a:endParaRPr kumimoji="0" lang="en-US" altLang="de-DE" sz="1600" b="1" i="0" u="none" strike="noStrike" kern="0" cap="none" spc="0" normalizeH="0" baseline="0" noProof="0" dirty="0" smtClean="0">
              <a:ln>
                <a:noFill/>
              </a:ln>
              <a:solidFill>
                <a:srgbClr val="000000"/>
              </a:solidFill>
              <a:effectLst/>
              <a:uLnTx/>
              <a:uFillTx/>
            </a:endParaRPr>
          </a:p>
        </p:txBody>
      </p:sp>
      <p:sp>
        <p:nvSpPr>
          <p:cNvPr id="25" name="Rectangle 8"/>
          <p:cNvSpPr>
            <a:spLocks noChangeArrowheads="1"/>
          </p:cNvSpPr>
          <p:nvPr/>
        </p:nvSpPr>
        <p:spPr bwMode="auto">
          <a:xfrm>
            <a:off x="5749779" y="4352088"/>
            <a:ext cx="227786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ja-JP" sz="1600" b="1" i="0" u="none" strike="noStrike" kern="0" cap="none" spc="0" normalizeH="0" baseline="0" noProof="0" dirty="0" smtClean="0">
                <a:ln>
                  <a:noFill/>
                </a:ln>
                <a:solidFill>
                  <a:srgbClr val="3BED00"/>
                </a:solidFill>
                <a:effectLst/>
                <a:uLnTx/>
                <a:uFillTx/>
                <a:latin typeface="Arial" pitchFamily="34" charset="0"/>
                <a:ea typeface="ＭＳ Ｐゴシック" pitchFamily="34" charset="-128"/>
              </a:rPr>
              <a:t>REAKTIONSKURVE</a:t>
            </a:r>
            <a:r>
              <a:rPr kumimoji="0" lang="ja-JP" altLang="en-US" sz="1600" b="1" i="0" u="none" strike="noStrike" kern="0" cap="none" spc="0" normalizeH="0" baseline="0" noProof="0" dirty="0" smtClean="0">
                <a:ln>
                  <a:noFill/>
                </a:ln>
                <a:solidFill>
                  <a:srgbClr val="3BED00"/>
                </a:solidFill>
                <a:effectLst/>
                <a:uLnTx/>
                <a:uFillTx/>
                <a:latin typeface="Arial" pitchFamily="34" charset="0"/>
                <a:ea typeface="ＭＳ Ｐゴシック" pitchFamily="34" charset="-128"/>
              </a:rPr>
              <a:t> </a:t>
            </a:r>
            <a:r>
              <a:rPr kumimoji="0" lang="de-AT" altLang="ja-JP" sz="1600" b="1" i="0" u="none" strike="noStrike" kern="0" cap="none" spc="0" normalizeH="0" baseline="0" noProof="0" dirty="0" smtClean="0">
                <a:ln>
                  <a:noFill/>
                </a:ln>
                <a:solidFill>
                  <a:srgbClr val="3BED00"/>
                </a:solidFill>
                <a:effectLst/>
                <a:uLnTx/>
                <a:uFillTx/>
                <a:latin typeface="Arial" pitchFamily="34" charset="0"/>
                <a:ea typeface="ＭＳ Ｐゴシック" pitchFamily="34" charset="-128"/>
              </a:rPr>
              <a:t>2</a:t>
            </a:r>
            <a:endParaRPr kumimoji="0" lang="en-US" altLang="de-DE" sz="1600" b="1" i="0" u="none" strike="noStrike" kern="0" cap="none" spc="0" normalizeH="0" baseline="0" noProof="0" dirty="0" smtClean="0">
              <a:ln>
                <a:noFill/>
              </a:ln>
              <a:solidFill>
                <a:srgbClr val="3BED00"/>
              </a:solidFill>
              <a:effectLst/>
              <a:uLnTx/>
              <a:uFillTx/>
              <a:latin typeface="Arial" pitchFamily="34" charset="0"/>
              <a:ea typeface="ＭＳ Ｐゴシック" pitchFamily="34" charset="-128"/>
            </a:endParaRPr>
          </a:p>
        </p:txBody>
      </p:sp>
    </p:spTree>
    <p:extLst>
      <p:ext uri="{BB962C8B-B14F-4D97-AF65-F5344CB8AC3E}">
        <p14:creationId xmlns:p14="http://schemas.microsoft.com/office/powerpoint/2010/main" val="3325847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7063" y="742275"/>
            <a:ext cx="8695857" cy="357655"/>
          </a:xfrm>
        </p:spPr>
        <p:txBody>
          <a:bodyPr/>
          <a:lstStyle/>
          <a:p>
            <a:r>
              <a:rPr lang="de-DE" dirty="0" smtClean="0"/>
              <a:t>Mengenwettbewerb allgemein – algebraisch </a:t>
            </a:r>
            <a:endParaRPr lang="de-DE" dirty="0"/>
          </a:p>
        </p:txBody>
      </p:sp>
      <p:sp>
        <p:nvSpPr>
          <p:cNvPr id="3" name="Inhaltsplatzhalter 2"/>
          <p:cNvSpPr>
            <a:spLocks noGrp="1"/>
          </p:cNvSpPr>
          <p:nvPr>
            <p:ph idx="1"/>
          </p:nvPr>
        </p:nvSpPr>
        <p:spPr>
          <a:xfrm>
            <a:off x="787063" y="1258957"/>
            <a:ext cx="8697417" cy="4941819"/>
          </a:xfrm>
        </p:spPr>
        <p:txBody>
          <a:bodyPr/>
          <a:lstStyle/>
          <a:p>
            <a:r>
              <a:rPr lang="de-DE" sz="1600" b="0" dirty="0" smtClean="0">
                <a:latin typeface="Arial" panose="020B0604020202020204" pitchFamily="34" charset="0"/>
                <a:cs typeface="Arial" panose="020B0604020202020204" pitchFamily="34" charset="0"/>
              </a:rPr>
              <a:t>Die gewinnfunktion des unternehmens 1 lautet</a:t>
            </a:r>
          </a:p>
          <a:p>
            <a:endParaRPr lang="de-DE" sz="1600" b="0" dirty="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Mit dem gewinn maximierenden wert für </a:t>
            </a:r>
            <a:r>
              <a:rPr lang="de-DE" sz="1600" b="0" cap="none" dirty="0" smtClean="0">
                <a:latin typeface="Arial" panose="020B0604020202020204" pitchFamily="34" charset="0"/>
                <a:cs typeface="Arial" panose="020B0604020202020204" pitchFamily="34" charset="0"/>
              </a:rPr>
              <a:t>y</a:t>
            </a:r>
            <a:r>
              <a:rPr lang="de-DE" sz="1600" b="0" baseline="-25000" dirty="0" smtClean="0">
                <a:latin typeface="Arial" panose="020B0604020202020204" pitchFamily="34" charset="0"/>
                <a:cs typeface="Arial" panose="020B0604020202020204" pitchFamily="34" charset="0"/>
              </a:rPr>
              <a:t>1</a:t>
            </a:r>
            <a:r>
              <a:rPr lang="de-DE" sz="1600" b="0" dirty="0" smtClean="0">
                <a:latin typeface="Arial" panose="020B0604020202020204" pitchFamily="34" charset="0"/>
                <a:cs typeface="Arial" panose="020B0604020202020204" pitchFamily="34" charset="0"/>
              </a:rPr>
              <a:t> </a:t>
            </a:r>
            <a:endParaRPr lang="de-DE" sz="1600" b="0" dirty="0">
              <a:latin typeface="Arial" panose="020B0604020202020204" pitchFamily="34" charset="0"/>
              <a:cs typeface="Arial" panose="020B0604020202020204" pitchFamily="34" charset="0"/>
            </a:endParaRPr>
          </a:p>
          <a:p>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Lösung nach </a:t>
            </a:r>
            <a:r>
              <a:rPr lang="de-DE" sz="1600" b="0" cap="none" dirty="0" smtClean="0">
                <a:latin typeface="Arial" panose="020B0604020202020204" pitchFamily="34" charset="0"/>
                <a:cs typeface="Arial" panose="020B0604020202020204" pitchFamily="34" charset="0"/>
              </a:rPr>
              <a:t>y</a:t>
            </a:r>
            <a:r>
              <a:rPr lang="de-DE" sz="1600" b="0" cap="none" baseline="-25000" dirty="0" smtClean="0">
                <a:latin typeface="Arial" panose="020B0604020202020204" pitchFamily="34" charset="0"/>
                <a:cs typeface="Arial" panose="020B0604020202020204" pitchFamily="34" charset="0"/>
              </a:rPr>
              <a:t>1</a:t>
            </a:r>
            <a:r>
              <a:rPr lang="de-DE" sz="1600" b="0" cap="none" dirty="0" smtClean="0">
                <a:latin typeface="Arial" panose="020B0604020202020204" pitchFamily="34" charset="0"/>
                <a:cs typeface="Arial" panose="020B0604020202020204" pitchFamily="34" charset="0"/>
              </a:rPr>
              <a:t> = R</a:t>
            </a:r>
            <a:r>
              <a:rPr lang="de-DE" sz="1600" b="0" cap="none" baseline="-25000" dirty="0" smtClean="0">
                <a:latin typeface="Arial" panose="020B0604020202020204" pitchFamily="34" charset="0"/>
                <a:cs typeface="Arial" panose="020B0604020202020204" pitchFamily="34" charset="0"/>
              </a:rPr>
              <a:t>1</a:t>
            </a:r>
            <a:r>
              <a:rPr lang="de-DE" sz="1600" b="0" cap="none" dirty="0" smtClean="0">
                <a:latin typeface="Arial" panose="020B0604020202020204" pitchFamily="34" charset="0"/>
                <a:cs typeface="Arial" panose="020B0604020202020204" pitchFamily="34" charset="0"/>
              </a:rPr>
              <a:t>(y</a:t>
            </a:r>
            <a:r>
              <a:rPr lang="de-DE" sz="1600" b="0" cap="none" baseline="-25000" dirty="0" smtClean="0">
                <a:latin typeface="Arial" panose="020B0604020202020204" pitchFamily="34" charset="0"/>
                <a:cs typeface="Arial" panose="020B0604020202020204" pitchFamily="34" charset="0"/>
              </a:rPr>
              <a:t>2</a:t>
            </a:r>
            <a:r>
              <a:rPr lang="de-DE" sz="1600" b="0" dirty="0" smtClean="0">
                <a:latin typeface="Arial" panose="020B0604020202020204" pitchFamily="34" charset="0"/>
                <a:cs typeface="Arial" panose="020B0604020202020204" pitchFamily="34" charset="0"/>
              </a:rPr>
              <a:t>) ist die cournot-</a:t>
            </a:r>
            <a:r>
              <a:rPr lang="de-DE" sz="1600" b="0" dirty="0" err="1" smtClean="0">
                <a:latin typeface="Arial" panose="020B0604020202020204" pitchFamily="34" charset="0"/>
                <a:cs typeface="Arial" panose="020B0604020202020204" pitchFamily="34" charset="0"/>
              </a:rPr>
              <a:t>nash</a:t>
            </a:r>
            <a:r>
              <a:rPr lang="de-DE" sz="1600" b="0" dirty="0" smtClean="0">
                <a:latin typeface="Arial" panose="020B0604020202020204" pitchFamily="34" charset="0"/>
                <a:cs typeface="Arial" panose="020B0604020202020204" pitchFamily="34" charset="0"/>
              </a:rPr>
              <a:t> reaktion des unternehmens 1 auf </a:t>
            </a:r>
            <a:r>
              <a:rPr lang="de-DE" sz="1600" b="0" cap="none" dirty="0">
                <a:solidFill>
                  <a:srgbClr val="000000"/>
                </a:solidFill>
                <a:latin typeface="Arial" panose="020B0604020202020204" pitchFamily="34" charset="0"/>
                <a:cs typeface="Arial" panose="020B0604020202020204" pitchFamily="34" charset="0"/>
              </a:rPr>
              <a:t>y</a:t>
            </a:r>
            <a:r>
              <a:rPr lang="de-DE" sz="1600" b="0" cap="none" baseline="-25000" dirty="0">
                <a:solidFill>
                  <a:srgbClr val="000000"/>
                </a:solidFill>
                <a:latin typeface="Arial" panose="020B0604020202020204" pitchFamily="34" charset="0"/>
                <a:cs typeface="Arial" panose="020B0604020202020204" pitchFamily="34" charset="0"/>
              </a:rPr>
              <a:t>2</a:t>
            </a:r>
            <a:r>
              <a:rPr lang="de-DE" sz="1600" b="0" dirty="0" smtClean="0">
                <a:latin typeface="Arial" panose="020B0604020202020204" pitchFamily="34" charset="0"/>
                <a:cs typeface="Arial" panose="020B0604020202020204" pitchFamily="34" charset="0"/>
              </a:rPr>
              <a:t>.</a:t>
            </a:r>
          </a:p>
          <a:p>
            <a:r>
              <a:rPr lang="de-DE" sz="1600" b="0" dirty="0" smtClean="0">
                <a:latin typeface="Arial" panose="020B0604020202020204" pitchFamily="34" charset="0"/>
                <a:cs typeface="Arial" panose="020B0604020202020204" pitchFamily="34" charset="0"/>
              </a:rPr>
              <a:t>Analog dazu findet man für die gewinnfunktion des unternehmens 2</a:t>
            </a:r>
            <a:br>
              <a:rPr lang="de-DE" sz="1600" b="0" dirty="0" smtClean="0">
                <a:latin typeface="Arial" panose="020B0604020202020204" pitchFamily="34" charset="0"/>
                <a:cs typeface="Arial" panose="020B0604020202020204" pitchFamily="34" charset="0"/>
              </a:rPr>
            </a:br>
            <a:endParaRPr lang="de-DE" sz="1600" b="0" dirty="0" smtClean="0">
              <a:latin typeface="Arial" panose="020B0604020202020204" pitchFamily="34" charset="0"/>
              <a:cs typeface="Arial" panose="020B0604020202020204" pitchFamily="34" charset="0"/>
            </a:endParaRPr>
          </a:p>
          <a:p>
            <a:r>
              <a:rPr lang="de-DE" sz="1600" b="0" dirty="0" smtClean="0">
                <a:latin typeface="Arial" panose="020B0604020202020204" pitchFamily="34" charset="0"/>
                <a:cs typeface="Arial" panose="020B0604020202020204" pitchFamily="34" charset="0"/>
              </a:rPr>
              <a:t>Den gewinn maximierenden wert für </a:t>
            </a:r>
            <a:r>
              <a:rPr lang="de-DE" sz="1600" b="0" cap="none" dirty="0" smtClean="0">
                <a:solidFill>
                  <a:srgbClr val="000000"/>
                </a:solidFill>
                <a:latin typeface="Arial" panose="020B0604020202020204" pitchFamily="34" charset="0"/>
                <a:cs typeface="Arial" panose="020B0604020202020204" pitchFamily="34" charset="0"/>
              </a:rPr>
              <a:t>y</a:t>
            </a:r>
            <a:r>
              <a:rPr lang="de-DE" sz="1600" b="0" cap="none" baseline="-25000" dirty="0" smtClean="0">
                <a:solidFill>
                  <a:srgbClr val="000000"/>
                </a:solidFill>
                <a:latin typeface="Arial" panose="020B0604020202020204" pitchFamily="34" charset="0"/>
                <a:cs typeface="Arial" panose="020B0604020202020204" pitchFamily="34" charset="0"/>
              </a:rPr>
              <a:t>2</a:t>
            </a:r>
            <a:r>
              <a:rPr lang="de-DE" sz="1600" b="0" dirty="0" smtClean="0">
                <a:latin typeface="Arial" panose="020B0604020202020204" pitchFamily="34" charset="0"/>
                <a:cs typeface="Arial" panose="020B0604020202020204" pitchFamily="34" charset="0"/>
              </a:rPr>
              <a:t>,und damit die Reaktionsfunktion des unternehmens 2, </a:t>
            </a:r>
            <a:r>
              <a:rPr lang="de-DE" sz="1600" b="0" cap="none" dirty="0" smtClean="0">
                <a:solidFill>
                  <a:srgbClr val="000000"/>
                </a:solidFill>
                <a:latin typeface="Arial" panose="020B0604020202020204" pitchFamily="34" charset="0"/>
                <a:cs typeface="Arial" panose="020B0604020202020204" pitchFamily="34" charset="0"/>
              </a:rPr>
              <a:t>y</a:t>
            </a:r>
            <a:r>
              <a:rPr lang="de-DE" sz="1600" b="0" cap="none" baseline="-25000" dirty="0" smtClean="0">
                <a:solidFill>
                  <a:srgbClr val="000000"/>
                </a:solidFill>
                <a:latin typeface="Arial" panose="020B0604020202020204" pitchFamily="34" charset="0"/>
                <a:cs typeface="Arial" panose="020B0604020202020204" pitchFamily="34" charset="0"/>
              </a:rPr>
              <a:t>2</a:t>
            </a:r>
            <a:r>
              <a:rPr lang="de-DE" sz="1600" b="0" cap="none" dirty="0" smtClean="0">
                <a:solidFill>
                  <a:srgbClr val="000000"/>
                </a:solidFill>
                <a:latin typeface="Arial" panose="020B0604020202020204" pitchFamily="34" charset="0"/>
                <a:cs typeface="Arial" panose="020B0604020202020204" pitchFamily="34" charset="0"/>
              </a:rPr>
              <a:t> </a:t>
            </a:r>
            <a:r>
              <a:rPr lang="de-DE" sz="1600" b="0" cap="none" dirty="0">
                <a:solidFill>
                  <a:srgbClr val="000000"/>
                </a:solidFill>
                <a:latin typeface="Arial" panose="020B0604020202020204" pitchFamily="34" charset="0"/>
                <a:cs typeface="Arial" panose="020B0604020202020204" pitchFamily="34" charset="0"/>
              </a:rPr>
              <a:t>= </a:t>
            </a:r>
            <a:r>
              <a:rPr lang="de-DE" sz="1600" b="0" cap="none" dirty="0" smtClean="0">
                <a:solidFill>
                  <a:srgbClr val="000000"/>
                </a:solidFill>
                <a:latin typeface="Arial" panose="020B0604020202020204" pitchFamily="34" charset="0"/>
                <a:cs typeface="Arial" panose="020B0604020202020204" pitchFamily="34" charset="0"/>
              </a:rPr>
              <a:t>R</a:t>
            </a:r>
            <a:r>
              <a:rPr lang="de-DE" sz="1600" b="0" cap="none" baseline="-25000" dirty="0" smtClean="0">
                <a:solidFill>
                  <a:srgbClr val="000000"/>
                </a:solidFill>
                <a:latin typeface="Arial" panose="020B0604020202020204" pitchFamily="34" charset="0"/>
                <a:cs typeface="Arial" panose="020B0604020202020204" pitchFamily="34" charset="0"/>
              </a:rPr>
              <a:t>2</a:t>
            </a:r>
            <a:r>
              <a:rPr lang="de-DE" sz="1600" b="0" cap="none" dirty="0" smtClean="0">
                <a:solidFill>
                  <a:srgbClr val="000000"/>
                </a:solidFill>
                <a:latin typeface="Arial" panose="020B0604020202020204" pitchFamily="34" charset="0"/>
                <a:cs typeface="Arial" panose="020B0604020202020204" pitchFamily="34" charset="0"/>
              </a:rPr>
              <a:t>(y</a:t>
            </a:r>
            <a:r>
              <a:rPr lang="de-DE" sz="1600" b="0" cap="none" baseline="-25000" dirty="0" smtClean="0">
                <a:solidFill>
                  <a:srgbClr val="000000"/>
                </a:solidFill>
                <a:latin typeface="Arial" panose="020B0604020202020204" pitchFamily="34" charset="0"/>
                <a:cs typeface="Arial" panose="020B0604020202020204" pitchFamily="34" charset="0"/>
              </a:rPr>
              <a:t>1</a:t>
            </a:r>
            <a:r>
              <a:rPr lang="de-DE" sz="1600" b="0" dirty="0" smtClean="0">
                <a:solidFill>
                  <a:srgbClr val="000000"/>
                </a:solidFill>
                <a:latin typeface="Arial" panose="020B0604020202020204" pitchFamily="34" charset="0"/>
                <a:cs typeface="Arial" panose="020B0604020202020204" pitchFamily="34" charset="0"/>
              </a:rPr>
              <a:t>), findet man aus </a:t>
            </a:r>
          </a:p>
          <a:p>
            <a:endParaRPr lang="de-DE" b="0" dirty="0" smtClean="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2"/>
          </p:nvPr>
        </p:nvSpPr>
        <p:spPr/>
        <p:txBody>
          <a:bodyPr/>
          <a:lstStyle/>
          <a:p>
            <a:fld id="{B03C7EDE-C1C1-4A17-8A67-66AA4FFFB732}" type="slidenum">
              <a:rPr lang="de-DE" smtClean="0"/>
              <a:pPr/>
              <a:t>7</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graphicFrame>
        <p:nvGraphicFramePr>
          <p:cNvPr id="6" name="Objekt 5"/>
          <p:cNvGraphicFramePr>
            <a:graphicFrameLocks/>
          </p:cNvGraphicFramePr>
          <p:nvPr>
            <p:extLst>
              <p:ext uri="{D42A27DB-BD31-4B8C-83A1-F6EECF244321}">
                <p14:modId xmlns:p14="http://schemas.microsoft.com/office/powerpoint/2010/main" val="3925267876"/>
              </p:ext>
            </p:extLst>
          </p:nvPr>
        </p:nvGraphicFramePr>
        <p:xfrm>
          <a:off x="2504662" y="1739900"/>
          <a:ext cx="3274815" cy="229578"/>
        </p:xfrm>
        <a:graphic>
          <a:graphicData uri="http://schemas.openxmlformats.org/presentationml/2006/ole">
            <mc:AlternateContent xmlns:mc="http://schemas.openxmlformats.org/markup-compatibility/2006">
              <mc:Choice xmlns:v="urn:schemas-microsoft-com:vml" Requires="v">
                <p:oleObj spid="_x0000_s12532" name="Formel" r:id="rId3" imgW="5248297" imgH="381013" progId="Equation.3">
                  <p:embed/>
                </p:oleObj>
              </mc:Choice>
              <mc:Fallback>
                <p:oleObj name="Formel" r:id="rId3" imgW="5248297" imgH="381013" progId="Equation.3">
                  <p:embed/>
                  <p:pic>
                    <p:nvPicPr>
                      <p:cNvPr id="0" name="Object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4662" y="1739900"/>
                        <a:ext cx="3274815" cy="229578"/>
                      </a:xfrm>
                      <a:prstGeom prst="rect">
                        <a:avLst/>
                      </a:prstGeom>
                      <a:noFill/>
                      <a:ln>
                        <a:noFill/>
                      </a:ln>
                      <a:effectLst/>
                    </p:spPr>
                  </p:pic>
                </p:oleObj>
              </mc:Fallback>
            </mc:AlternateContent>
          </a:graphicData>
        </a:graphic>
      </p:graphicFrame>
      <p:graphicFrame>
        <p:nvGraphicFramePr>
          <p:cNvPr id="7" name="Objekt 6"/>
          <p:cNvGraphicFramePr>
            <a:graphicFrameLocks/>
          </p:cNvGraphicFramePr>
          <p:nvPr>
            <p:extLst>
              <p:ext uri="{D42A27DB-BD31-4B8C-83A1-F6EECF244321}">
                <p14:modId xmlns:p14="http://schemas.microsoft.com/office/powerpoint/2010/main" val="61281311"/>
              </p:ext>
            </p:extLst>
          </p:nvPr>
        </p:nvGraphicFramePr>
        <p:xfrm>
          <a:off x="2186609" y="2679700"/>
          <a:ext cx="4468191" cy="500821"/>
        </p:xfrm>
        <a:graphic>
          <a:graphicData uri="http://schemas.openxmlformats.org/presentationml/2006/ole">
            <mc:AlternateContent xmlns:mc="http://schemas.openxmlformats.org/markup-compatibility/2006">
              <mc:Choice xmlns:v="urn:schemas-microsoft-com:vml" Requires="v">
                <p:oleObj spid="_x0000_s12533" name="Formel" r:id="rId5" imgW="7305518" imgH="876366" progId="Equation.3">
                  <p:embed/>
                </p:oleObj>
              </mc:Choice>
              <mc:Fallback>
                <p:oleObj name="Formel" r:id="rId5" imgW="7305518" imgH="876366" progId="Equation.3">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6609" y="2679700"/>
                        <a:ext cx="4468191" cy="500821"/>
                      </a:xfrm>
                      <a:prstGeom prst="rect">
                        <a:avLst/>
                      </a:prstGeom>
                      <a:noFill/>
                      <a:ln>
                        <a:noFill/>
                      </a:ln>
                      <a:effectLst/>
                    </p:spPr>
                  </p:pic>
                </p:oleObj>
              </mc:Fallback>
            </mc:AlternateContent>
          </a:graphicData>
        </a:graphic>
      </p:graphicFrame>
      <p:graphicFrame>
        <p:nvGraphicFramePr>
          <p:cNvPr id="8" name="Objekt 7"/>
          <p:cNvGraphicFramePr>
            <a:graphicFrameLocks/>
          </p:cNvGraphicFramePr>
          <p:nvPr>
            <p:extLst>
              <p:ext uri="{D42A27DB-BD31-4B8C-83A1-F6EECF244321}">
                <p14:modId xmlns:p14="http://schemas.microsoft.com/office/powerpoint/2010/main" val="3891265164"/>
              </p:ext>
            </p:extLst>
          </p:nvPr>
        </p:nvGraphicFramePr>
        <p:xfrm>
          <a:off x="2691849" y="4489938"/>
          <a:ext cx="3368982" cy="234462"/>
        </p:xfrm>
        <a:graphic>
          <a:graphicData uri="http://schemas.openxmlformats.org/presentationml/2006/ole">
            <mc:AlternateContent xmlns:mc="http://schemas.openxmlformats.org/markup-compatibility/2006">
              <mc:Choice xmlns:v="urn:schemas-microsoft-com:vml" Requires="v">
                <p:oleObj spid="_x0000_s12534" name="Formel" r:id="rId7" imgW="5362687" imgH="381013" progId="Equation.3">
                  <p:embed/>
                </p:oleObj>
              </mc:Choice>
              <mc:Fallback>
                <p:oleObj name="Formel" r:id="rId7" imgW="5362687" imgH="381013" progId="Equation.3">
                  <p:embed/>
                  <p:pic>
                    <p:nvPicPr>
                      <p:cNvPr id="0" name="Object 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1849" y="4489938"/>
                        <a:ext cx="3368982" cy="234462"/>
                      </a:xfrm>
                      <a:prstGeom prst="rect">
                        <a:avLst/>
                      </a:prstGeom>
                      <a:noFill/>
                      <a:ln>
                        <a:noFill/>
                      </a:ln>
                      <a:effectLst/>
                    </p:spPr>
                  </p:pic>
                </p:oleObj>
              </mc:Fallback>
            </mc:AlternateContent>
          </a:graphicData>
        </a:graphic>
      </p:graphicFrame>
      <p:graphicFrame>
        <p:nvGraphicFramePr>
          <p:cNvPr id="9" name="Objekt 8"/>
          <p:cNvGraphicFramePr>
            <a:graphicFrameLocks/>
          </p:cNvGraphicFramePr>
          <p:nvPr>
            <p:extLst>
              <p:ext uri="{D42A27DB-BD31-4B8C-83A1-F6EECF244321}">
                <p14:modId xmlns:p14="http://schemas.microsoft.com/office/powerpoint/2010/main" val="3717320823"/>
              </p:ext>
            </p:extLst>
          </p:nvPr>
        </p:nvGraphicFramePr>
        <p:xfrm>
          <a:off x="2438400" y="5509846"/>
          <a:ext cx="4501662" cy="560754"/>
        </p:xfrm>
        <a:graphic>
          <a:graphicData uri="http://schemas.openxmlformats.org/presentationml/2006/ole">
            <mc:AlternateContent xmlns:mc="http://schemas.openxmlformats.org/markup-compatibility/2006">
              <mc:Choice xmlns:v="urn:schemas-microsoft-com:vml" Requires="v">
                <p:oleObj spid="_x0000_s12535" name="Formel" r:id="rId9" imgW="7419908" imgH="876366" progId="Equation.3">
                  <p:embed/>
                </p:oleObj>
              </mc:Choice>
              <mc:Fallback>
                <p:oleObj name="Formel" r:id="rId9" imgW="7419908" imgH="876366" progId="Equation.3">
                  <p:embed/>
                  <p:pic>
                    <p:nvPicPr>
                      <p:cNvPr id="0" name="Object 3"/>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38400" y="5509846"/>
                        <a:ext cx="4501662" cy="56075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131450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4312" y="755528"/>
            <a:ext cx="8695857" cy="357655"/>
          </a:xfrm>
        </p:spPr>
        <p:txBody>
          <a:bodyPr/>
          <a:lstStyle/>
          <a:p>
            <a:r>
              <a:rPr lang="de-DE" dirty="0">
                <a:solidFill>
                  <a:srgbClr val="000000"/>
                </a:solidFill>
              </a:rPr>
              <a:t>Mengenwettbewerb allgemein, </a:t>
            </a:r>
            <a:r>
              <a:rPr lang="de-DE" dirty="0" smtClean="0">
                <a:solidFill>
                  <a:srgbClr val="000000"/>
                </a:solidFill>
              </a:rPr>
              <a:t>grafisch </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8</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928813" y="1690688"/>
            <a:ext cx="0" cy="3381375"/>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4"/>
          <p:cNvSpPr>
            <a:spLocks noChangeShapeType="1"/>
          </p:cNvSpPr>
          <p:nvPr/>
        </p:nvSpPr>
        <p:spPr bwMode="auto">
          <a:xfrm flipH="1">
            <a:off x="1928813" y="5072063"/>
            <a:ext cx="3381375" cy="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8" name="Arc 18"/>
          <p:cNvSpPr>
            <a:spLocks/>
          </p:cNvSpPr>
          <p:nvPr/>
        </p:nvSpPr>
        <p:spPr bwMode="auto">
          <a:xfrm>
            <a:off x="1214438" y="2508250"/>
            <a:ext cx="2135187" cy="4232275"/>
          </a:xfrm>
          <a:custGeom>
            <a:avLst/>
            <a:gdLst>
              <a:gd name="T0" fmla="*/ 2147483647 w 19962"/>
              <a:gd name="T1" fmla="*/ 0 h 20531"/>
              <a:gd name="T2" fmla="*/ 2147483647 w 19962"/>
              <a:gd name="T3" fmla="*/ 2147483647 h 20531"/>
              <a:gd name="T4" fmla="*/ 0 w 19962"/>
              <a:gd name="T5" fmla="*/ 2147483647 h 20531"/>
              <a:gd name="T6" fmla="*/ 0 60000 65536"/>
              <a:gd name="T7" fmla="*/ 0 60000 65536"/>
              <a:gd name="T8" fmla="*/ 0 60000 65536"/>
              <a:gd name="T9" fmla="*/ 0 w 19962"/>
              <a:gd name="T10" fmla="*/ 0 h 20531"/>
              <a:gd name="T11" fmla="*/ 19962 w 19962"/>
              <a:gd name="T12" fmla="*/ 20531 h 20531"/>
            </a:gdLst>
            <a:ahLst/>
            <a:cxnLst>
              <a:cxn ang="T6">
                <a:pos x="T0" y="T1"/>
              </a:cxn>
              <a:cxn ang="T7">
                <a:pos x="T2" y="T3"/>
              </a:cxn>
              <a:cxn ang="T8">
                <a:pos x="T4" y="T5"/>
              </a:cxn>
            </a:cxnLst>
            <a:rect l="T9" t="T10" r="T11" b="T12"/>
            <a:pathLst>
              <a:path w="19962" h="20531" fill="none" extrusionOk="0">
                <a:moveTo>
                  <a:pt x="6711" y="-1"/>
                </a:moveTo>
                <a:cubicBezTo>
                  <a:pt x="12709" y="1960"/>
                  <a:pt x="17551" y="6447"/>
                  <a:pt x="19961" y="12280"/>
                </a:cubicBezTo>
              </a:path>
              <a:path w="19962" h="20531" stroke="0" extrusionOk="0">
                <a:moveTo>
                  <a:pt x="6711" y="-1"/>
                </a:moveTo>
                <a:cubicBezTo>
                  <a:pt x="12709" y="1960"/>
                  <a:pt x="17551" y="6447"/>
                  <a:pt x="19961" y="12280"/>
                </a:cubicBezTo>
                <a:lnTo>
                  <a:pt x="0" y="20531"/>
                </a:lnTo>
                <a:lnTo>
                  <a:pt x="6711" y="-1"/>
                </a:lnTo>
                <a:close/>
              </a:path>
            </a:pathLst>
          </a:custGeom>
          <a:noFill/>
          <a:ln w="254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9" name="Arc 19"/>
          <p:cNvSpPr>
            <a:spLocks/>
          </p:cNvSpPr>
          <p:nvPr/>
        </p:nvSpPr>
        <p:spPr bwMode="auto">
          <a:xfrm>
            <a:off x="1095375" y="3282950"/>
            <a:ext cx="3579813" cy="2790825"/>
          </a:xfrm>
          <a:custGeom>
            <a:avLst/>
            <a:gdLst>
              <a:gd name="T0" fmla="*/ 2147483647 w 20170"/>
              <a:gd name="T1" fmla="*/ 0 h 21100"/>
              <a:gd name="T2" fmla="*/ 2147483647 w 20170"/>
              <a:gd name="T3" fmla="*/ 2147483647 h 21100"/>
              <a:gd name="T4" fmla="*/ 0 w 20170"/>
              <a:gd name="T5" fmla="*/ 2147483647 h 21100"/>
              <a:gd name="T6" fmla="*/ 0 60000 65536"/>
              <a:gd name="T7" fmla="*/ 0 60000 65536"/>
              <a:gd name="T8" fmla="*/ 0 60000 65536"/>
              <a:gd name="T9" fmla="*/ 0 w 20170"/>
              <a:gd name="T10" fmla="*/ 0 h 21100"/>
              <a:gd name="T11" fmla="*/ 20170 w 20170"/>
              <a:gd name="T12" fmla="*/ 21100 h 21100"/>
            </a:gdLst>
            <a:ahLst/>
            <a:cxnLst>
              <a:cxn ang="T6">
                <a:pos x="T0" y="T1"/>
              </a:cxn>
              <a:cxn ang="T7">
                <a:pos x="T2" y="T3"/>
              </a:cxn>
              <a:cxn ang="T8">
                <a:pos x="T4" y="T5"/>
              </a:cxn>
            </a:cxnLst>
            <a:rect l="T9" t="T10" r="T11" b="T12"/>
            <a:pathLst>
              <a:path w="20170" h="21100" fill="none" extrusionOk="0">
                <a:moveTo>
                  <a:pt x="4621" y="0"/>
                </a:moveTo>
                <a:cubicBezTo>
                  <a:pt x="11725" y="1556"/>
                  <a:pt x="17568" y="6581"/>
                  <a:pt x="20170" y="13371"/>
                </a:cubicBezTo>
              </a:path>
              <a:path w="20170" h="21100" stroke="0" extrusionOk="0">
                <a:moveTo>
                  <a:pt x="4621" y="0"/>
                </a:moveTo>
                <a:cubicBezTo>
                  <a:pt x="11725" y="1556"/>
                  <a:pt x="17568" y="6581"/>
                  <a:pt x="20170" y="13371"/>
                </a:cubicBezTo>
                <a:lnTo>
                  <a:pt x="0" y="21100"/>
                </a:lnTo>
                <a:lnTo>
                  <a:pt x="4621" y="0"/>
                </a:lnTo>
                <a:close/>
              </a:path>
            </a:pathLst>
          </a:custGeom>
          <a:noFill/>
          <a:ln w="25400" cap="rnd">
            <a:solidFill>
              <a:srgbClr val="3BED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eaLnBrk="0" fontAlgn="base" hangingPunct="0">
              <a:spcBef>
                <a:spcPct val="0"/>
              </a:spcBef>
              <a:spcAft>
                <a:spcPct val="0"/>
              </a:spcAft>
            </a:pPr>
            <a:endParaRPr lang="de-DE" sz="2800" b="1" smtClean="0">
              <a:solidFill>
                <a:srgbClr val="000000"/>
              </a:solidFill>
              <a:latin typeface="Arial" pitchFamily="34" charset="0"/>
              <a:ea typeface="ＭＳ Ｐゴシック" pitchFamily="34" charset="-128"/>
            </a:endParaRPr>
          </a:p>
        </p:txBody>
      </p:sp>
      <p:sp>
        <p:nvSpPr>
          <p:cNvPr id="10" name="Line 10"/>
          <p:cNvSpPr>
            <a:spLocks noChangeShapeType="1"/>
          </p:cNvSpPr>
          <p:nvPr/>
        </p:nvSpPr>
        <p:spPr bwMode="auto">
          <a:xfrm>
            <a:off x="2765425" y="3530600"/>
            <a:ext cx="0" cy="154305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1" name="Line 11"/>
          <p:cNvSpPr>
            <a:spLocks noChangeShapeType="1"/>
          </p:cNvSpPr>
          <p:nvPr/>
        </p:nvSpPr>
        <p:spPr bwMode="auto">
          <a:xfrm flipH="1">
            <a:off x="1931988" y="3516313"/>
            <a:ext cx="849312"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2" name="Oval 12"/>
          <p:cNvSpPr>
            <a:spLocks noChangeArrowheads="1"/>
          </p:cNvSpPr>
          <p:nvPr/>
        </p:nvSpPr>
        <p:spPr bwMode="auto">
          <a:xfrm>
            <a:off x="2693988" y="4984750"/>
            <a:ext cx="158750" cy="158750"/>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3" name="Oval 13"/>
          <p:cNvSpPr>
            <a:spLocks noChangeArrowheads="1"/>
          </p:cNvSpPr>
          <p:nvPr/>
        </p:nvSpPr>
        <p:spPr bwMode="auto">
          <a:xfrm>
            <a:off x="1858963" y="3436938"/>
            <a:ext cx="158750" cy="158750"/>
          </a:xfrm>
          <a:prstGeom prst="ellipse">
            <a:avLst/>
          </a:prstGeom>
          <a:solidFill>
            <a:srgbClr val="5555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4" name="Rectangle 6"/>
          <p:cNvSpPr>
            <a:spLocks noChangeArrowheads="1"/>
          </p:cNvSpPr>
          <p:nvPr/>
        </p:nvSpPr>
        <p:spPr bwMode="auto">
          <a:xfrm>
            <a:off x="5146675" y="5082295"/>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p>
        </p:txBody>
      </p:sp>
      <p:sp>
        <p:nvSpPr>
          <p:cNvPr id="15" name="Rectangle 5"/>
          <p:cNvSpPr>
            <a:spLocks noChangeArrowheads="1"/>
          </p:cNvSpPr>
          <p:nvPr/>
        </p:nvSpPr>
        <p:spPr bwMode="auto">
          <a:xfrm>
            <a:off x="1529665" y="1480128"/>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graphicFrame>
        <p:nvGraphicFramePr>
          <p:cNvPr id="16" name="Inhaltsplatzhalter 15"/>
          <p:cNvGraphicFramePr>
            <a:graphicFrameLocks noGrp="1"/>
          </p:cNvGraphicFramePr>
          <p:nvPr>
            <p:ph idx="1"/>
            <p:extLst>
              <p:ext uri="{D42A27DB-BD31-4B8C-83A1-F6EECF244321}">
                <p14:modId xmlns:p14="http://schemas.microsoft.com/office/powerpoint/2010/main" val="4132258642"/>
              </p:ext>
            </p:extLst>
          </p:nvPr>
        </p:nvGraphicFramePr>
        <p:xfrm>
          <a:off x="1529666" y="3381375"/>
          <a:ext cx="284848" cy="326329"/>
        </p:xfrm>
        <a:graphic>
          <a:graphicData uri="http://schemas.openxmlformats.org/presentationml/2006/ole">
            <mc:AlternateContent xmlns:mc="http://schemas.openxmlformats.org/markup-compatibility/2006">
              <mc:Choice xmlns:v="urn:schemas-microsoft-com:vml" Requires="v">
                <p:oleObj spid="_x0000_s13427" name="Formel" r:id="rId3" imgW="342810" imgH="504672" progId="Equation.3">
                  <p:embed/>
                </p:oleObj>
              </mc:Choice>
              <mc:Fallback>
                <p:oleObj name="Formel" r:id="rId3" imgW="342810" imgH="504672" progId="Equation.3">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9666" y="3381375"/>
                        <a:ext cx="284848" cy="326329"/>
                      </a:xfrm>
                      <a:prstGeom prst="rect">
                        <a:avLst/>
                      </a:prstGeom>
                      <a:noFill/>
                      <a:ln>
                        <a:noFill/>
                      </a:ln>
                      <a:effectLst/>
                    </p:spPr>
                  </p:pic>
                </p:oleObj>
              </mc:Fallback>
            </mc:AlternateContent>
          </a:graphicData>
        </a:graphic>
      </p:graphicFrame>
      <p:graphicFrame>
        <p:nvGraphicFramePr>
          <p:cNvPr id="17" name="Objekt 16"/>
          <p:cNvGraphicFramePr>
            <a:graphicFrameLocks/>
          </p:cNvGraphicFramePr>
          <p:nvPr>
            <p:extLst>
              <p:ext uri="{D42A27DB-BD31-4B8C-83A1-F6EECF244321}">
                <p14:modId xmlns:p14="http://schemas.microsoft.com/office/powerpoint/2010/main" val="1335210929"/>
              </p:ext>
            </p:extLst>
          </p:nvPr>
        </p:nvGraphicFramePr>
        <p:xfrm>
          <a:off x="2647950" y="5082295"/>
          <a:ext cx="237331" cy="339196"/>
        </p:xfrm>
        <a:graphic>
          <a:graphicData uri="http://schemas.openxmlformats.org/presentationml/2006/ole">
            <mc:AlternateContent xmlns:mc="http://schemas.openxmlformats.org/markup-compatibility/2006">
              <mc:Choice xmlns:v="urn:schemas-microsoft-com:vml" Requires="v">
                <p:oleObj spid="_x0000_s13428" name="Formel" r:id="rId5" imgW="314482" imgH="504672" progId="Equation.3">
                  <p:embed/>
                </p:oleObj>
              </mc:Choice>
              <mc:Fallback>
                <p:oleObj name="Formel" r:id="rId5" imgW="314482" imgH="504672" progId="Equation.3">
                  <p:embed/>
                  <p:pic>
                    <p:nvPicPr>
                      <p:cNvPr id="0" name="Object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7950" y="5082295"/>
                        <a:ext cx="237331" cy="339196"/>
                      </a:xfrm>
                      <a:prstGeom prst="rect">
                        <a:avLst/>
                      </a:prstGeom>
                      <a:noFill/>
                      <a:ln>
                        <a:noFill/>
                      </a:ln>
                      <a:effectLst/>
                    </p:spPr>
                  </p:pic>
                </p:oleObj>
              </mc:Fallback>
            </mc:AlternateContent>
          </a:graphicData>
        </a:graphic>
      </p:graphicFrame>
      <p:sp>
        <p:nvSpPr>
          <p:cNvPr id="18" name="Rectangle 14"/>
          <p:cNvSpPr>
            <a:spLocks noChangeArrowheads="1"/>
          </p:cNvSpPr>
          <p:nvPr/>
        </p:nvSpPr>
        <p:spPr bwMode="auto">
          <a:xfrm>
            <a:off x="3505200" y="2514600"/>
            <a:ext cx="3282950"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COURNOT-NASH EQUILIBRIUM</a:t>
            </a:r>
          </a:p>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y</a:t>
            </a:r>
            <a:r>
              <a:rPr kumimoji="0" lang="en-US" altLang="de-DE" sz="1600" b="1" i="0" u="none" strike="noStrike" kern="0" cap="none" spc="0" normalizeH="0" baseline="-25000" noProof="0" dirty="0" smtClean="0">
                <a:ln>
                  <a:noFill/>
                </a:ln>
                <a:solidFill>
                  <a:srgbClr val="000000"/>
                </a:solidFill>
                <a:effectLst/>
                <a:uLnTx/>
                <a:uFillTx/>
              </a:rPr>
              <a:t>1</a:t>
            </a:r>
            <a:r>
              <a:rPr kumimoji="0" lang="en-US" altLang="de-DE" sz="1600" b="1" i="0" u="none" strike="noStrike" kern="0" cap="none" spc="0" normalizeH="0" baseline="0" noProof="0" dirty="0" smtClean="0">
                <a:ln>
                  <a:noFill/>
                </a:ln>
                <a:solidFill>
                  <a:srgbClr val="000000"/>
                </a:solidFill>
                <a:effectLst/>
                <a:uLnTx/>
                <a:uFillTx/>
              </a:rPr>
              <a:t>* = R</a:t>
            </a:r>
            <a:r>
              <a:rPr kumimoji="0" lang="en-US" altLang="de-DE" sz="1600" b="1" i="0" u="none" strike="noStrike" kern="0" cap="none" spc="0" normalizeH="0" baseline="-25000" noProof="0" dirty="0" smtClean="0">
                <a:ln>
                  <a:noFill/>
                </a:ln>
                <a:solidFill>
                  <a:srgbClr val="000000"/>
                </a:solidFill>
                <a:effectLst/>
                <a:uLnTx/>
                <a:uFillTx/>
              </a:rPr>
              <a:t>1</a:t>
            </a:r>
            <a:r>
              <a:rPr kumimoji="0" lang="en-US" altLang="de-DE" sz="1600" b="1" i="0" u="none" strike="noStrike" kern="0" cap="none" spc="0" normalizeH="0" baseline="0" noProof="0" dirty="0" smtClean="0">
                <a:ln>
                  <a:noFill/>
                </a:ln>
                <a:solidFill>
                  <a:srgbClr val="000000"/>
                </a:solidFill>
                <a:effectLst/>
                <a:uLnTx/>
                <a:uFillTx/>
              </a:rPr>
              <a:t>(y</a:t>
            </a:r>
            <a:r>
              <a:rPr kumimoji="0" lang="en-US" altLang="de-DE" sz="1600" b="1" i="0" u="none" strike="noStrike" kern="0" cap="none" spc="0" normalizeH="0" baseline="-25000" noProof="0" dirty="0" smtClean="0">
                <a:ln>
                  <a:noFill/>
                </a:ln>
                <a:solidFill>
                  <a:srgbClr val="000000"/>
                </a:solidFill>
                <a:effectLst/>
                <a:uLnTx/>
                <a:uFillTx/>
              </a:rPr>
              <a:t>2</a:t>
            </a:r>
            <a:r>
              <a:rPr kumimoji="0" lang="en-US" altLang="de-DE" sz="1600" b="1" i="0" u="none" strike="noStrike" kern="0" cap="none" spc="0" normalizeH="0" baseline="0" noProof="0" dirty="0" smtClean="0">
                <a:ln>
                  <a:noFill/>
                </a:ln>
                <a:solidFill>
                  <a:srgbClr val="000000"/>
                </a:solidFill>
                <a:effectLst/>
                <a:uLnTx/>
                <a:uFillTx/>
              </a:rPr>
              <a:t>*) </a:t>
            </a:r>
            <a:r>
              <a:rPr lang="en-US" altLang="de-DE" sz="1600" kern="0" dirty="0">
                <a:solidFill>
                  <a:srgbClr val="000000"/>
                </a:solidFill>
              </a:rPr>
              <a:t>U</a:t>
            </a:r>
            <a:r>
              <a:rPr kumimoji="0" lang="en-US" altLang="de-DE" sz="1600" b="1" i="0" u="none" strike="noStrike" kern="0" cap="none" spc="0" normalizeH="0" baseline="0" noProof="0" dirty="0" smtClean="0">
                <a:ln>
                  <a:noFill/>
                </a:ln>
                <a:solidFill>
                  <a:srgbClr val="000000"/>
                </a:solidFill>
                <a:effectLst/>
                <a:uLnTx/>
                <a:uFillTx/>
              </a:rPr>
              <a:t>ND y</a:t>
            </a:r>
            <a:r>
              <a:rPr kumimoji="0" lang="en-US" altLang="de-DE" sz="1600" b="1" i="0" u="none" strike="noStrike" kern="0" cap="none" spc="0" normalizeH="0" baseline="-25000" noProof="0" dirty="0" smtClean="0">
                <a:ln>
                  <a:noFill/>
                </a:ln>
                <a:solidFill>
                  <a:srgbClr val="000000"/>
                </a:solidFill>
                <a:effectLst/>
                <a:uLnTx/>
                <a:uFillTx/>
              </a:rPr>
              <a:t>2</a:t>
            </a:r>
            <a:r>
              <a:rPr kumimoji="0" lang="en-US" altLang="de-DE" sz="1600" b="1" i="0" u="none" strike="noStrike" kern="0" cap="none" spc="0" normalizeH="0" baseline="0" noProof="0" dirty="0" smtClean="0">
                <a:ln>
                  <a:noFill/>
                </a:ln>
                <a:solidFill>
                  <a:srgbClr val="000000"/>
                </a:solidFill>
                <a:effectLst/>
                <a:uLnTx/>
                <a:uFillTx/>
              </a:rPr>
              <a:t>* = R</a:t>
            </a:r>
            <a:r>
              <a:rPr kumimoji="0" lang="en-US" altLang="de-DE" sz="1600" b="1" i="0" u="none" strike="noStrike" kern="0" cap="none" spc="0" normalizeH="0" baseline="-25000" noProof="0" dirty="0" smtClean="0">
                <a:ln>
                  <a:noFill/>
                </a:ln>
                <a:solidFill>
                  <a:srgbClr val="000000"/>
                </a:solidFill>
                <a:effectLst/>
                <a:uLnTx/>
                <a:uFillTx/>
              </a:rPr>
              <a:t>2</a:t>
            </a:r>
            <a:r>
              <a:rPr kumimoji="0" lang="en-US" altLang="de-DE" sz="1600" b="1" i="0" u="none" strike="noStrike" kern="0" cap="none" spc="0" normalizeH="0" baseline="0" noProof="0" dirty="0" smtClean="0">
                <a:ln>
                  <a:noFill/>
                </a:ln>
                <a:solidFill>
                  <a:srgbClr val="000000"/>
                </a:solidFill>
                <a:effectLst/>
                <a:uLnTx/>
                <a:uFillTx/>
              </a:rPr>
              <a:t>(y</a:t>
            </a:r>
            <a:r>
              <a:rPr kumimoji="0" lang="en-US" altLang="de-DE" sz="1600" b="1" i="0" u="none" strike="noStrike" kern="0" cap="none" spc="0" normalizeH="0" baseline="-25000" noProof="0" dirty="0" smtClean="0">
                <a:ln>
                  <a:noFill/>
                </a:ln>
                <a:solidFill>
                  <a:srgbClr val="000000"/>
                </a:solidFill>
                <a:effectLst/>
                <a:uLnTx/>
                <a:uFillTx/>
              </a:rPr>
              <a:t>1</a:t>
            </a:r>
            <a:r>
              <a:rPr kumimoji="0" lang="en-US" altLang="de-DE" sz="1600" b="1" i="0" u="none" strike="noStrike" kern="0" cap="none" spc="0" normalizeH="0" baseline="0" noProof="0" dirty="0" smtClean="0">
                <a:ln>
                  <a:noFill/>
                </a:ln>
                <a:solidFill>
                  <a:srgbClr val="000000"/>
                </a:solidFill>
                <a:effectLst/>
                <a:uLnTx/>
                <a:uFillTx/>
              </a:rPr>
              <a:t>*)</a:t>
            </a:r>
          </a:p>
        </p:txBody>
      </p:sp>
      <p:sp>
        <p:nvSpPr>
          <p:cNvPr id="19" name="Line 15"/>
          <p:cNvSpPr>
            <a:spLocks noChangeShapeType="1"/>
          </p:cNvSpPr>
          <p:nvPr/>
        </p:nvSpPr>
        <p:spPr bwMode="auto">
          <a:xfrm flipH="1">
            <a:off x="2838449" y="2838087"/>
            <a:ext cx="781050" cy="629014"/>
          </a:xfrm>
          <a:prstGeom prst="line">
            <a:avLst/>
          </a:prstGeom>
          <a:noFill/>
          <a:ln w="25400">
            <a:solidFill>
              <a:srgbClr val="000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Tree>
    <p:extLst>
      <p:ext uri="{BB962C8B-B14F-4D97-AF65-F5344CB8AC3E}">
        <p14:creationId xmlns:p14="http://schemas.microsoft.com/office/powerpoint/2010/main" val="1792762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9098" y="450727"/>
            <a:ext cx="8695857" cy="357655"/>
          </a:xfrm>
        </p:spPr>
        <p:txBody>
          <a:bodyPr/>
          <a:lstStyle/>
          <a:p>
            <a:r>
              <a:rPr lang="de-DE" dirty="0" smtClean="0"/>
              <a:t>ISOGEWINNKURVEN </a:t>
            </a:r>
            <a:endParaRPr lang="de-DE" dirty="0"/>
          </a:p>
        </p:txBody>
      </p:sp>
      <p:sp>
        <p:nvSpPr>
          <p:cNvPr id="3" name="Inhaltsplatzhalter 2"/>
          <p:cNvSpPr>
            <a:spLocks noGrp="1"/>
          </p:cNvSpPr>
          <p:nvPr>
            <p:ph idx="1"/>
          </p:nvPr>
        </p:nvSpPr>
        <p:spPr>
          <a:xfrm>
            <a:off x="787063" y="901149"/>
            <a:ext cx="8697417" cy="5299628"/>
          </a:xfrm>
        </p:spPr>
        <p:txBody>
          <a:bodyPr/>
          <a:lstStyle/>
          <a:p>
            <a:r>
              <a:rPr lang="de-DE" dirty="0" smtClean="0"/>
              <a:t> </a:t>
            </a:r>
            <a:endParaRPr lang="de-DE" dirty="0"/>
          </a:p>
        </p:txBody>
      </p:sp>
      <p:sp>
        <p:nvSpPr>
          <p:cNvPr id="4" name="Foliennummernplatzhalter 3"/>
          <p:cNvSpPr>
            <a:spLocks noGrp="1"/>
          </p:cNvSpPr>
          <p:nvPr>
            <p:ph type="sldNum" sz="quarter" idx="12"/>
          </p:nvPr>
        </p:nvSpPr>
        <p:spPr/>
        <p:txBody>
          <a:bodyPr/>
          <a:lstStyle/>
          <a:p>
            <a:fld id="{B03C7EDE-C1C1-4A17-8A67-66AA4FFFB732}" type="slidenum">
              <a:rPr lang="de-DE" smtClean="0"/>
              <a:pPr/>
              <a:t>9</a:t>
            </a:fld>
            <a:endParaRPr lang="de-DE" dirty="0"/>
          </a:p>
        </p:txBody>
      </p:sp>
      <p:sp>
        <p:nvSpPr>
          <p:cNvPr id="5" name="Datumsplatzhalter 4"/>
          <p:cNvSpPr>
            <a:spLocks noGrp="1"/>
          </p:cNvSpPr>
          <p:nvPr>
            <p:ph type="dt" sz="half" idx="2"/>
          </p:nvPr>
        </p:nvSpPr>
        <p:spPr/>
        <p:txBody>
          <a:bodyPr/>
          <a:lstStyle/>
          <a:p>
            <a:r>
              <a:rPr lang="de-DE" smtClean="0"/>
              <a:t>Varian: Grundzüge der Mikroökonomik 9. A. De Gruyter Oldenbourg 2016. ISBN 978-3-11-044093-5</a:t>
            </a:r>
            <a:endParaRPr lang="de-DE" dirty="0"/>
          </a:p>
        </p:txBody>
      </p:sp>
      <p:sp>
        <p:nvSpPr>
          <p:cNvPr id="6" name="Line 3"/>
          <p:cNvSpPr>
            <a:spLocks noChangeShapeType="1"/>
          </p:cNvSpPr>
          <p:nvPr/>
        </p:nvSpPr>
        <p:spPr bwMode="auto">
          <a:xfrm>
            <a:off x="1285875" y="1000125"/>
            <a:ext cx="0" cy="4524375"/>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7" name="Line 6"/>
          <p:cNvSpPr>
            <a:spLocks noChangeShapeType="1"/>
          </p:cNvSpPr>
          <p:nvPr/>
        </p:nvSpPr>
        <p:spPr bwMode="auto">
          <a:xfrm flipH="1">
            <a:off x="1262063" y="5524500"/>
            <a:ext cx="4524375" cy="0"/>
          </a:xfrm>
          <a:prstGeom prst="line">
            <a:avLst/>
          </a:prstGeom>
          <a:noFill/>
          <a:ln w="12700">
            <a:solidFill>
              <a:srgbClr val="000000"/>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4" name="Line 12"/>
          <p:cNvSpPr>
            <a:spLocks noChangeShapeType="1"/>
          </p:cNvSpPr>
          <p:nvPr/>
        </p:nvSpPr>
        <p:spPr bwMode="auto">
          <a:xfrm>
            <a:off x="2335213" y="4179888"/>
            <a:ext cx="0" cy="1341437"/>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15" name="Line 10"/>
          <p:cNvSpPr>
            <a:spLocks noChangeShapeType="1"/>
          </p:cNvSpPr>
          <p:nvPr/>
        </p:nvSpPr>
        <p:spPr bwMode="auto">
          <a:xfrm>
            <a:off x="1281113" y="4248150"/>
            <a:ext cx="1028700"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pSp>
        <p:nvGrpSpPr>
          <p:cNvPr id="16" name="Group 21"/>
          <p:cNvGrpSpPr>
            <a:grpSpLocks/>
          </p:cNvGrpSpPr>
          <p:nvPr/>
        </p:nvGrpSpPr>
        <p:grpSpPr bwMode="auto">
          <a:xfrm>
            <a:off x="1281113" y="4175125"/>
            <a:ext cx="2684462" cy="158750"/>
            <a:chOff x="807" y="2630"/>
            <a:chExt cx="1691" cy="100"/>
          </a:xfrm>
        </p:grpSpPr>
        <p:sp>
          <p:nvSpPr>
            <p:cNvPr id="17" name="Oval 9"/>
            <p:cNvSpPr>
              <a:spLocks noChangeArrowheads="1"/>
            </p:cNvSpPr>
            <p:nvPr/>
          </p:nvSpPr>
          <p:spPr bwMode="auto">
            <a:xfrm>
              <a:off x="1425" y="2630"/>
              <a:ext cx="100" cy="1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pSp>
          <p:nvGrpSpPr>
            <p:cNvPr id="18" name="Group 14"/>
            <p:cNvGrpSpPr>
              <a:grpSpLocks/>
            </p:cNvGrpSpPr>
            <p:nvPr/>
          </p:nvGrpSpPr>
          <p:grpSpPr bwMode="auto">
            <a:xfrm>
              <a:off x="807" y="2638"/>
              <a:ext cx="1691" cy="84"/>
              <a:chOff x="807" y="2638"/>
              <a:chExt cx="1691" cy="84"/>
            </a:xfrm>
          </p:grpSpPr>
          <p:sp>
            <p:nvSpPr>
              <p:cNvPr id="19" name="Line 15"/>
              <p:cNvSpPr>
                <a:spLocks noChangeShapeType="1"/>
              </p:cNvSpPr>
              <p:nvPr/>
            </p:nvSpPr>
            <p:spPr bwMode="auto">
              <a:xfrm>
                <a:off x="807" y="2680"/>
                <a:ext cx="1691" cy="0"/>
              </a:xfrm>
              <a:prstGeom prst="line">
                <a:avLst/>
              </a:prstGeom>
              <a:noFill/>
              <a:ln w="12700">
                <a:solidFill>
                  <a:srgbClr val="000000"/>
                </a:solidFill>
                <a:prstDash val="lg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0" name="Oval 16"/>
              <p:cNvSpPr>
                <a:spLocks noChangeArrowheads="1"/>
              </p:cNvSpPr>
              <p:nvPr/>
            </p:nvSpPr>
            <p:spPr bwMode="auto">
              <a:xfrm>
                <a:off x="888" y="2638"/>
                <a:ext cx="84" cy="84"/>
              </a:xfrm>
              <a:prstGeom prst="ellipse">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1" name="Oval 17"/>
              <p:cNvSpPr>
                <a:spLocks noChangeArrowheads="1"/>
              </p:cNvSpPr>
              <p:nvPr/>
            </p:nvSpPr>
            <p:spPr bwMode="auto">
              <a:xfrm>
                <a:off x="1042" y="2638"/>
                <a:ext cx="84" cy="84"/>
              </a:xfrm>
              <a:prstGeom prst="ellipse">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2" name="Oval 18"/>
              <p:cNvSpPr>
                <a:spLocks noChangeArrowheads="1"/>
              </p:cNvSpPr>
              <p:nvPr/>
            </p:nvSpPr>
            <p:spPr bwMode="auto">
              <a:xfrm>
                <a:off x="1433" y="2638"/>
                <a:ext cx="84" cy="84"/>
              </a:xfrm>
              <a:prstGeom prst="ellipse">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3" name="Oval 19"/>
              <p:cNvSpPr>
                <a:spLocks noChangeArrowheads="1"/>
              </p:cNvSpPr>
              <p:nvPr/>
            </p:nvSpPr>
            <p:spPr bwMode="auto">
              <a:xfrm>
                <a:off x="1788" y="2638"/>
                <a:ext cx="84" cy="84"/>
              </a:xfrm>
              <a:prstGeom prst="ellipse">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24" name="Oval 20"/>
              <p:cNvSpPr>
                <a:spLocks noChangeArrowheads="1"/>
              </p:cNvSpPr>
              <p:nvPr/>
            </p:nvSpPr>
            <p:spPr bwMode="auto">
              <a:xfrm>
                <a:off x="1960" y="2638"/>
                <a:ext cx="84" cy="84"/>
              </a:xfrm>
              <a:prstGeom prst="ellipse">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grpSp>
      </p:grpSp>
      <p:sp>
        <p:nvSpPr>
          <p:cNvPr id="25" name="Rectangle 5"/>
          <p:cNvSpPr>
            <a:spLocks noChangeArrowheads="1"/>
          </p:cNvSpPr>
          <p:nvPr/>
        </p:nvSpPr>
        <p:spPr bwMode="auto">
          <a:xfrm>
            <a:off x="5586864" y="5521325"/>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p>
        </p:txBody>
      </p:sp>
      <p:sp>
        <p:nvSpPr>
          <p:cNvPr id="26" name="Rectangle 4"/>
          <p:cNvSpPr>
            <a:spLocks noChangeArrowheads="1"/>
          </p:cNvSpPr>
          <p:nvPr/>
        </p:nvSpPr>
        <p:spPr bwMode="auto">
          <a:xfrm>
            <a:off x="881965" y="1013948"/>
            <a:ext cx="37510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p>
        </p:txBody>
      </p:sp>
      <p:sp>
        <p:nvSpPr>
          <p:cNvPr id="27" name="Rectangle 13"/>
          <p:cNvSpPr>
            <a:spLocks noChangeArrowheads="1"/>
          </p:cNvSpPr>
          <p:nvPr/>
        </p:nvSpPr>
        <p:spPr bwMode="auto">
          <a:xfrm>
            <a:off x="2103438" y="5491163"/>
            <a:ext cx="47929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1</a:t>
            </a:r>
            <a:r>
              <a:rPr kumimoji="0" lang="ja-JP" altLang="en-US"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endPar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endParaRPr>
          </a:p>
        </p:txBody>
      </p:sp>
      <p:sp>
        <p:nvSpPr>
          <p:cNvPr id="28" name="Rectangle 11"/>
          <p:cNvSpPr>
            <a:spLocks noChangeArrowheads="1"/>
          </p:cNvSpPr>
          <p:nvPr/>
        </p:nvSpPr>
        <p:spPr bwMode="auto">
          <a:xfrm>
            <a:off x="847638" y="4102100"/>
            <a:ext cx="47929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ja-JP" altLang="en-US"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endPar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endParaRPr>
          </a:p>
        </p:txBody>
      </p:sp>
      <p:sp>
        <p:nvSpPr>
          <p:cNvPr id="29" name="Rectangle 13"/>
          <p:cNvSpPr>
            <a:spLocks noChangeArrowheads="1"/>
          </p:cNvSpPr>
          <p:nvPr/>
        </p:nvSpPr>
        <p:spPr bwMode="auto">
          <a:xfrm>
            <a:off x="1907002" y="5844598"/>
            <a:ext cx="998123"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R</a:t>
            </a:r>
            <a:r>
              <a:rPr kumimoji="0" lang="en-US" altLang="de-DE" sz="1600" b="1" i="0" u="none" strike="noStrike" kern="0" cap="none" spc="0" normalizeH="0" baseline="-25000" noProof="0" dirty="0" smtClean="0">
                <a:ln>
                  <a:noFill/>
                </a:ln>
                <a:solidFill>
                  <a:srgbClr val="000000"/>
                </a:solidFill>
                <a:effectLst/>
                <a:uLnTx/>
                <a:uFillTx/>
                <a:cs typeface="Arial" panose="020B0604020202020204" pitchFamily="34" charset="0"/>
              </a:rPr>
              <a:t>1</a:t>
            </a: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(y</a:t>
            </a:r>
            <a:r>
              <a:rPr kumimoji="0" lang="en-US" altLang="de-DE" sz="1600" b="1" i="0" u="none" strike="noStrike" kern="0" cap="none" spc="0" normalizeH="0" baseline="-25000" noProof="0" dirty="0" smtClean="0">
                <a:ln>
                  <a:noFill/>
                </a:ln>
                <a:solidFill>
                  <a:srgbClr val="000000"/>
                </a:solidFill>
                <a:effectLst/>
                <a:uLnTx/>
                <a:uFillTx/>
                <a:cs typeface="Arial" panose="020B0604020202020204" pitchFamily="34" charset="0"/>
              </a:rPr>
              <a:t>2</a:t>
            </a:r>
            <a:r>
              <a:rPr kumimoji="0" lang="ja-JP" altLang="en-US" sz="1600" b="1" i="0" u="none" strike="noStrike" kern="0" cap="none" spc="0" normalizeH="0" baseline="0" noProof="0" dirty="0" smtClean="0">
                <a:ln>
                  <a:noFill/>
                </a:ln>
                <a:solidFill>
                  <a:srgbClr val="000000"/>
                </a:solidFill>
                <a:effectLst/>
                <a:uLnTx/>
                <a:uFillTx/>
                <a:cs typeface="Arial" panose="020B0604020202020204" pitchFamily="34" charset="0"/>
              </a:rPr>
              <a:t>’</a:t>
            </a:r>
            <a:r>
              <a:rPr kumimoji="0" lang="en-US" altLang="ja-JP" sz="1600" b="1" i="0" u="none" strike="noStrike" kern="0" cap="none" spc="0" normalizeH="0" baseline="0" noProof="0" dirty="0" smtClean="0">
                <a:ln>
                  <a:noFill/>
                </a:ln>
                <a:solidFill>
                  <a:srgbClr val="000000"/>
                </a:solidFill>
                <a:effectLst/>
                <a:uLnTx/>
                <a:uFillTx/>
                <a:cs typeface="Arial" panose="020B0604020202020204" pitchFamily="34" charset="0"/>
              </a:rPr>
              <a:t>)</a:t>
            </a:r>
            <a:endPar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endParaRPr>
          </a:p>
        </p:txBody>
      </p:sp>
      <p:sp>
        <p:nvSpPr>
          <p:cNvPr id="30" name="Line 7"/>
          <p:cNvSpPr>
            <a:spLocks noChangeShapeType="1"/>
          </p:cNvSpPr>
          <p:nvPr/>
        </p:nvSpPr>
        <p:spPr bwMode="auto">
          <a:xfrm flipH="1" flipV="1">
            <a:off x="1666875" y="1524000"/>
            <a:ext cx="969963" cy="3976688"/>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1" name="Oval 21"/>
          <p:cNvSpPr>
            <a:spLocks noChangeArrowheads="1"/>
          </p:cNvSpPr>
          <p:nvPr/>
        </p:nvSpPr>
        <p:spPr bwMode="auto">
          <a:xfrm>
            <a:off x="1743075" y="2084388"/>
            <a:ext cx="158750" cy="1587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endParaRPr kumimoji="0" lang="de-DE" alt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2" name="Line 20"/>
          <p:cNvSpPr>
            <a:spLocks noChangeShapeType="1"/>
          </p:cNvSpPr>
          <p:nvPr/>
        </p:nvSpPr>
        <p:spPr bwMode="auto">
          <a:xfrm>
            <a:off x="1281113" y="2184400"/>
            <a:ext cx="528637" cy="0"/>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3" name="Line 14"/>
          <p:cNvSpPr>
            <a:spLocks noChangeShapeType="1"/>
          </p:cNvSpPr>
          <p:nvPr/>
        </p:nvSpPr>
        <p:spPr bwMode="auto">
          <a:xfrm>
            <a:off x="1811338" y="2132013"/>
            <a:ext cx="0" cy="3940175"/>
          </a:xfrm>
          <a:prstGeom prst="line">
            <a:avLst/>
          </a:prstGeom>
          <a:noFill/>
          <a:ln w="12700">
            <a:solidFill>
              <a:srgbClr val="000000"/>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1" i="0" u="none" strike="noStrike" kern="0" cap="none" spc="0" normalizeH="0" baseline="0" noProof="0" smtClean="0">
              <a:ln>
                <a:noFill/>
              </a:ln>
              <a:solidFill>
                <a:srgbClr val="000000"/>
              </a:solidFill>
              <a:effectLst/>
              <a:uLnTx/>
              <a:uFillTx/>
              <a:latin typeface="Arial" pitchFamily="34" charset="0"/>
              <a:ea typeface="ＭＳ Ｐゴシック" pitchFamily="34" charset="-128"/>
            </a:endParaRPr>
          </a:p>
        </p:txBody>
      </p:sp>
      <p:sp>
        <p:nvSpPr>
          <p:cNvPr id="34" name="Rectangle 12"/>
          <p:cNvSpPr>
            <a:spLocks noChangeArrowheads="1"/>
          </p:cNvSpPr>
          <p:nvPr/>
        </p:nvSpPr>
        <p:spPr bwMode="auto">
          <a:xfrm>
            <a:off x="841889" y="2014802"/>
            <a:ext cx="479298"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y</a:t>
            </a:r>
            <a:r>
              <a:rPr kumimoji="0" lang="en-US" altLang="de-DE" sz="1600" b="1" i="0" u="none" strike="noStrike" kern="0" cap="none" spc="0" normalizeH="0" baseline="-25000" noProof="0" dirty="0" smtClean="0">
                <a:ln>
                  <a:noFill/>
                </a:ln>
                <a:solidFill>
                  <a:srgbClr val="000000"/>
                </a:solidFill>
                <a:effectLst/>
                <a:uLnTx/>
                <a:uFillTx/>
                <a:latin typeface="Arial" pitchFamily="34" charset="0"/>
                <a:ea typeface="ＭＳ Ｐゴシック" pitchFamily="34" charset="-128"/>
              </a:rPr>
              <a:t>2</a:t>
            </a:r>
            <a:r>
              <a:rPr kumimoji="0" lang="ja-JP" altLang="en-US"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rPr>
              <a:t>”</a:t>
            </a:r>
            <a:endParaRPr kumimoji="0" lang="en-US" altLang="de-DE" sz="1600" b="1" i="0" u="none" strike="noStrike" kern="0" cap="none" spc="0" normalizeH="0" baseline="0" noProof="0" dirty="0" smtClean="0">
              <a:ln>
                <a:noFill/>
              </a:ln>
              <a:solidFill>
                <a:srgbClr val="000000"/>
              </a:solidFill>
              <a:effectLst/>
              <a:uLnTx/>
              <a:uFillTx/>
              <a:latin typeface="Arial" pitchFamily="34" charset="0"/>
              <a:ea typeface="ＭＳ Ｐゴシック" pitchFamily="34" charset="-128"/>
            </a:endParaRPr>
          </a:p>
        </p:txBody>
      </p:sp>
      <p:sp>
        <p:nvSpPr>
          <p:cNvPr id="35" name="Rectangle 15"/>
          <p:cNvSpPr>
            <a:spLocks noChangeArrowheads="1"/>
          </p:cNvSpPr>
          <p:nvPr/>
        </p:nvSpPr>
        <p:spPr bwMode="auto">
          <a:xfrm>
            <a:off x="985275" y="5835695"/>
            <a:ext cx="839974"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R</a:t>
            </a:r>
            <a:r>
              <a:rPr kumimoji="0" lang="en-US" altLang="de-DE" sz="1600" b="1" i="0" u="none" strike="noStrike" kern="0" cap="none" spc="0" normalizeH="0" baseline="-25000" noProof="0" dirty="0" smtClean="0">
                <a:ln>
                  <a:noFill/>
                </a:ln>
                <a:solidFill>
                  <a:srgbClr val="000000"/>
                </a:solidFill>
                <a:effectLst/>
                <a:uLnTx/>
                <a:uFillTx/>
                <a:cs typeface="Arial" panose="020B0604020202020204" pitchFamily="34" charset="0"/>
              </a:rPr>
              <a:t>1</a:t>
            </a:r>
            <a:r>
              <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rPr>
              <a:t>(y</a:t>
            </a:r>
            <a:r>
              <a:rPr kumimoji="0" lang="en-US" altLang="de-DE" sz="1600" b="1" i="0" u="none" strike="noStrike" kern="0" cap="none" spc="0" normalizeH="0" baseline="-25000" noProof="0" dirty="0" smtClean="0">
                <a:ln>
                  <a:noFill/>
                </a:ln>
                <a:solidFill>
                  <a:srgbClr val="000000"/>
                </a:solidFill>
                <a:effectLst/>
                <a:uLnTx/>
                <a:uFillTx/>
                <a:cs typeface="Arial" panose="020B0604020202020204" pitchFamily="34" charset="0"/>
              </a:rPr>
              <a:t>2</a:t>
            </a:r>
            <a:r>
              <a:rPr kumimoji="0" lang="ja-JP" altLang="en-US" sz="1600" b="1" i="0" u="none" strike="noStrike" kern="0" cap="none" spc="0" normalizeH="0" baseline="0" noProof="0" dirty="0" smtClean="0">
                <a:ln>
                  <a:noFill/>
                </a:ln>
                <a:solidFill>
                  <a:srgbClr val="000000"/>
                </a:solidFill>
                <a:effectLst/>
                <a:uLnTx/>
                <a:uFillTx/>
                <a:cs typeface="Arial" panose="020B0604020202020204" pitchFamily="34" charset="0"/>
              </a:rPr>
              <a:t>”</a:t>
            </a:r>
            <a:r>
              <a:rPr kumimoji="0" lang="en-US" altLang="ja-JP" sz="1600" b="1" i="0" u="none" strike="noStrike" kern="0" cap="none" spc="0" normalizeH="0" baseline="0" noProof="0" dirty="0" smtClean="0">
                <a:ln>
                  <a:noFill/>
                </a:ln>
                <a:solidFill>
                  <a:srgbClr val="000000"/>
                </a:solidFill>
                <a:effectLst/>
                <a:uLnTx/>
                <a:uFillTx/>
                <a:cs typeface="Arial" panose="020B0604020202020204" pitchFamily="34" charset="0"/>
              </a:rPr>
              <a:t>)</a:t>
            </a:r>
            <a:endParaRPr kumimoji="0" lang="en-US" altLang="de-DE" sz="1600" b="1" i="0" u="none" strike="noStrike" kern="0" cap="none" spc="0" normalizeH="0" baseline="0" noProof="0" dirty="0" smtClean="0">
              <a:ln>
                <a:noFill/>
              </a:ln>
              <a:solidFill>
                <a:srgbClr val="000000"/>
              </a:solidFill>
              <a:effectLst/>
              <a:uLnTx/>
              <a:uFillTx/>
              <a:cs typeface="Arial" panose="020B0604020202020204" pitchFamily="34" charset="0"/>
            </a:endParaRPr>
          </a:p>
        </p:txBody>
      </p:sp>
      <p:sp>
        <p:nvSpPr>
          <p:cNvPr id="36" name="Rechteck 35"/>
          <p:cNvSpPr/>
          <p:nvPr/>
        </p:nvSpPr>
        <p:spPr>
          <a:xfrm>
            <a:off x="2619605" y="1383922"/>
            <a:ext cx="6560224" cy="830997"/>
          </a:xfrm>
          <a:prstGeom prst="rect">
            <a:avLst/>
          </a:prstGeom>
        </p:spPr>
        <p:txBody>
          <a:bodyPr wrap="square">
            <a:spAutoFit/>
          </a:bodyPr>
          <a:lstStyle/>
          <a:p>
            <a:pPr defTabSz="912813"/>
            <a:r>
              <a:rPr lang="en-US" altLang="de-DE" sz="1600" b="1" dirty="0" smtClean="0">
                <a:latin typeface="Arial" panose="020B0604020202020204" pitchFamily="34" charset="0"/>
                <a:ea typeface="ＭＳ Ｐゴシック" pitchFamily="34" charset="-128"/>
                <a:cs typeface="Arial" panose="020B0604020202020204" pitchFamily="34" charset="0"/>
              </a:rPr>
              <a:t>EINE ISOGEWINNKURVE FÜR UNTERNEHMEN 1 ENTHÄLT ALLE OUTPUTPAARE, (y</a:t>
            </a:r>
            <a:r>
              <a:rPr lang="en-US" altLang="de-DE" sz="1600" b="1" baseline="-25000" dirty="0" smtClean="0">
                <a:latin typeface="Arial" panose="020B0604020202020204" pitchFamily="34" charset="0"/>
                <a:ea typeface="ＭＳ Ｐゴシック" pitchFamily="34" charset="-128"/>
                <a:cs typeface="Arial" panose="020B0604020202020204" pitchFamily="34" charset="0"/>
              </a:rPr>
              <a:t>1</a:t>
            </a:r>
            <a:r>
              <a:rPr lang="en-US" altLang="de-DE" sz="1600" b="1" dirty="0" smtClean="0">
                <a:latin typeface="Arial" panose="020B0604020202020204" pitchFamily="34" charset="0"/>
                <a:ea typeface="ＭＳ Ｐゴシック" pitchFamily="34" charset="-128"/>
                <a:cs typeface="Arial" panose="020B0604020202020204" pitchFamily="34" charset="0"/>
              </a:rPr>
              <a:t>, y</a:t>
            </a:r>
            <a:r>
              <a:rPr lang="en-US" altLang="de-DE" sz="1600" b="1" baseline="-25000" dirty="0" smtClean="0">
                <a:latin typeface="Arial" panose="020B0604020202020204" pitchFamily="34" charset="0"/>
                <a:ea typeface="ＭＳ Ｐゴシック" pitchFamily="34" charset="-128"/>
                <a:cs typeface="Arial" panose="020B0604020202020204" pitchFamily="34" charset="0"/>
              </a:rPr>
              <a:t>2</a:t>
            </a:r>
            <a:r>
              <a:rPr lang="en-US" altLang="de-DE" sz="1600" b="1" dirty="0" smtClean="0">
                <a:latin typeface="Arial" panose="020B0604020202020204" pitchFamily="34" charset="0"/>
                <a:ea typeface="ＭＳ Ｐゴシック" pitchFamily="34" charset="-128"/>
                <a:cs typeface="Arial" panose="020B0604020202020204" pitchFamily="34" charset="0"/>
              </a:rPr>
              <a:t>), DIE FÜR UNTERNEHMEN 1 DASSELBE GEWINNNIVEAU </a:t>
            </a:r>
            <a:r>
              <a:rPr lang="el-GR" altLang="de-DE" sz="1600" b="1" dirty="0" smtClean="0">
                <a:latin typeface="Arial" panose="020B0604020202020204" pitchFamily="34" charset="0"/>
                <a:ea typeface="ＭＳ Ｐゴシック" pitchFamily="34" charset="-128"/>
                <a:cs typeface="Arial" panose="020B0604020202020204" pitchFamily="34" charset="0"/>
              </a:rPr>
              <a:t>Π</a:t>
            </a:r>
            <a:r>
              <a:rPr lang="en-US" altLang="de-DE" sz="1600" b="1" baseline="-25000" dirty="0" smtClean="0">
                <a:latin typeface="Arial" panose="020B0604020202020204" pitchFamily="34" charset="0"/>
                <a:ea typeface="ＭＳ Ｐゴシック" pitchFamily="34" charset="-128"/>
                <a:cs typeface="Arial" panose="020B0604020202020204" pitchFamily="34" charset="0"/>
              </a:rPr>
              <a:t>1 </a:t>
            </a:r>
            <a:r>
              <a:rPr lang="en-US" altLang="de-DE" sz="1600" b="1" dirty="0" smtClean="0">
                <a:latin typeface="Arial" panose="020B0604020202020204" pitchFamily="34" charset="0"/>
                <a:ea typeface="ＭＳ Ｐゴシック" pitchFamily="34" charset="-128"/>
                <a:cs typeface="Arial" panose="020B0604020202020204" pitchFamily="34" charset="0"/>
              </a:rPr>
              <a:t>ERGEBEN. </a:t>
            </a:r>
            <a:endParaRPr lang="en-US" altLang="de-DE" sz="1600" b="1" dirty="0">
              <a:latin typeface="Arial" panose="020B0604020202020204" pitchFamily="34" charset="0"/>
              <a:ea typeface="ＭＳ Ｐゴシック" pitchFamily="34" charset="-128"/>
              <a:cs typeface="Arial" panose="020B0604020202020204" pitchFamily="34" charset="0"/>
            </a:endParaRPr>
          </a:p>
        </p:txBody>
      </p:sp>
      <p:sp>
        <p:nvSpPr>
          <p:cNvPr id="37" name="Rectangle 12"/>
          <p:cNvSpPr>
            <a:spLocks noChangeArrowheads="1"/>
          </p:cNvSpPr>
          <p:nvPr/>
        </p:nvSpPr>
        <p:spPr bwMode="auto">
          <a:xfrm>
            <a:off x="3474106" y="2430673"/>
            <a:ext cx="5023811" cy="83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marL="0" marR="0" lvl="0" indent="0" defTabSz="912813" eaLnBrk="0" fontAlgn="base" latinLnBrk="0" hangingPunct="0">
              <a:lnSpc>
                <a:spcPct val="100000"/>
              </a:lnSpc>
              <a:spcBef>
                <a:spcPct val="0"/>
              </a:spcBef>
              <a:spcAft>
                <a:spcPct val="0"/>
              </a:spcAft>
              <a:buClrTx/>
              <a:buSzTx/>
              <a:buFontTx/>
              <a:buNone/>
              <a:tabLst/>
              <a:defRPr/>
            </a:pPr>
            <a:r>
              <a:rPr kumimoji="0" lang="en-US" altLang="de-DE" sz="1600" b="1" i="0" u="none" strike="noStrike" kern="0" cap="none" spc="0" normalizeH="0" baseline="0" noProof="0" dirty="0" smtClean="0">
                <a:ln>
                  <a:noFill/>
                </a:ln>
                <a:solidFill>
                  <a:srgbClr val="000000"/>
                </a:solidFill>
                <a:effectLst/>
                <a:uLnTx/>
                <a:uFillTx/>
              </a:rPr>
              <a:t>WEITER UNTEN LIEGENDE ISOGEWINNKURVEN</a:t>
            </a:r>
            <a:r>
              <a:rPr lang="en-US" altLang="de-DE" sz="1600" kern="0" noProof="0" dirty="0" smtClean="0">
                <a:solidFill>
                  <a:srgbClr val="000000"/>
                </a:solidFill>
              </a:rPr>
              <a:t> </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STELLEN EINEN HÖHEREN GEWINN FÜR DAS </a:t>
            </a:r>
          </a:p>
          <a:p>
            <a:pPr marL="0" marR="0" lvl="0" indent="0" defTabSz="912813" eaLnBrk="0" fontAlgn="base" latinLnBrk="0" hangingPunct="0">
              <a:lnSpc>
                <a:spcPct val="100000"/>
              </a:lnSpc>
              <a:spcBef>
                <a:spcPct val="0"/>
              </a:spcBef>
              <a:spcAft>
                <a:spcPct val="0"/>
              </a:spcAft>
              <a:buClrTx/>
              <a:buSzTx/>
              <a:buFontTx/>
              <a:buNone/>
              <a:tabLst/>
              <a:defRPr/>
            </a:pPr>
            <a:r>
              <a:rPr lang="en-US" altLang="de-DE" sz="1600" kern="0" dirty="0" smtClean="0">
                <a:solidFill>
                  <a:srgbClr val="000000"/>
                </a:solidFill>
              </a:rPr>
              <a:t>UNTERNEHMEN 1</a:t>
            </a:r>
            <a:r>
              <a:rPr kumimoji="0" lang="en-US" altLang="de-DE" sz="1600" b="1" i="0" u="none" strike="noStrike" kern="0" cap="none" spc="0" normalizeH="0" baseline="0" noProof="0" dirty="0" smtClean="0">
                <a:ln>
                  <a:noFill/>
                </a:ln>
                <a:solidFill>
                  <a:srgbClr val="000000"/>
                </a:solidFill>
                <a:effectLst/>
                <a:uLnTx/>
                <a:uFillTx/>
              </a:rPr>
              <a:t> </a:t>
            </a:r>
            <a:r>
              <a:rPr kumimoji="0" lang="de-AT" altLang="de-DE" sz="1600" b="1" i="0" u="none" strike="noStrike" kern="0" cap="none" spc="0" normalizeH="0" baseline="0" noProof="0" dirty="0" smtClean="0">
                <a:ln>
                  <a:noFill/>
                </a:ln>
                <a:solidFill>
                  <a:srgbClr val="000000"/>
                </a:solidFill>
                <a:effectLst/>
                <a:uLnTx/>
                <a:uFillTx/>
              </a:rPr>
              <a:t>DAR</a:t>
            </a:r>
            <a:r>
              <a:rPr kumimoji="0" lang="en-US" altLang="ja-JP" sz="1600" b="1" i="0" u="none" strike="noStrike" kern="0" cap="none" spc="0" normalizeH="0" baseline="0" noProof="0" dirty="0" smtClean="0">
                <a:ln>
                  <a:noFill/>
                </a:ln>
                <a:solidFill>
                  <a:srgbClr val="000000"/>
                </a:solidFill>
                <a:effectLst/>
                <a:uLnTx/>
                <a:uFillTx/>
              </a:rPr>
              <a:t>. </a:t>
            </a:r>
            <a:endParaRPr kumimoji="0" lang="en-US" altLang="de-DE" sz="1600" b="1" i="0" u="none" strike="noStrike" kern="0" cap="none" spc="0" normalizeH="0" baseline="0" noProof="0" dirty="0" smtClean="0">
              <a:ln>
                <a:noFill/>
              </a:ln>
              <a:solidFill>
                <a:srgbClr val="000000"/>
              </a:solidFill>
              <a:effectLst/>
              <a:uLnTx/>
              <a:uFillTx/>
            </a:endParaRPr>
          </a:p>
        </p:txBody>
      </p:sp>
      <p:sp>
        <p:nvSpPr>
          <p:cNvPr id="38" name="Rectangle 18"/>
          <p:cNvSpPr>
            <a:spLocks noChangeArrowheads="1"/>
          </p:cNvSpPr>
          <p:nvPr/>
        </p:nvSpPr>
        <p:spPr bwMode="auto">
          <a:xfrm>
            <a:off x="4244695" y="3644255"/>
            <a:ext cx="4935134" cy="83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defTabSz="912813">
              <a:spcBef>
                <a:spcPct val="20000"/>
              </a:spcBef>
              <a:buClr>
                <a:schemeClr val="tx2"/>
              </a:buClr>
              <a:buSzPct val="75000"/>
              <a:buFont typeface="Monotype Sorts" charset="2"/>
              <a:buChar char="u"/>
              <a:defRPr sz="3200" b="1">
                <a:solidFill>
                  <a:schemeClr val="tx1"/>
                </a:solidFill>
                <a:latin typeface="Arial" pitchFamily="34" charset="0"/>
                <a:ea typeface="ＭＳ Ｐゴシック" pitchFamily="34" charset="-128"/>
              </a:defRPr>
            </a:lvl1pPr>
            <a:lvl2pPr marL="741363" indent="-285750" defTabSz="912813">
              <a:spcBef>
                <a:spcPct val="20000"/>
              </a:spcBef>
              <a:buClr>
                <a:schemeClr val="tx1"/>
              </a:buClr>
              <a:buChar char="–"/>
              <a:defRPr sz="3200" b="1">
                <a:solidFill>
                  <a:schemeClr val="tx1"/>
                </a:solidFill>
                <a:latin typeface="Arial" pitchFamily="34" charset="0"/>
                <a:ea typeface="ＭＳ Ｐゴシック" pitchFamily="34" charset="-128"/>
              </a:defRPr>
            </a:lvl2pPr>
            <a:lvl3pPr marL="1141413" indent="-228600" defTabSz="912813">
              <a:spcBef>
                <a:spcPct val="20000"/>
              </a:spcBef>
              <a:buClr>
                <a:schemeClr val="tx2"/>
              </a:buClr>
              <a:buSzPct val="75000"/>
              <a:buFont typeface="Monotype Sorts" charset="2"/>
              <a:buChar char="v"/>
              <a:defRPr sz="3200" b="1">
                <a:solidFill>
                  <a:schemeClr val="tx1"/>
                </a:solidFill>
                <a:latin typeface="Arial" pitchFamily="34" charset="0"/>
                <a:ea typeface="ＭＳ Ｐゴシック" pitchFamily="34" charset="-128"/>
              </a:defRPr>
            </a:lvl3pPr>
            <a:lvl4pPr marL="1598613" indent="-228600" defTabSz="912813">
              <a:spcBef>
                <a:spcPct val="20000"/>
              </a:spcBef>
              <a:buClr>
                <a:schemeClr val="tx2"/>
              </a:buClr>
              <a:buSzPct val="100000"/>
              <a:buChar char="–"/>
              <a:defRPr sz="2000">
                <a:solidFill>
                  <a:schemeClr val="tx1"/>
                </a:solidFill>
                <a:latin typeface="Arial" pitchFamily="34" charset="0"/>
                <a:ea typeface="ＭＳ Ｐゴシック" pitchFamily="34" charset="-128"/>
              </a:defRPr>
            </a:lvl4pPr>
            <a:lvl5pPr marL="2055813" indent="-228600" defTabSz="912813">
              <a:spcBef>
                <a:spcPct val="20000"/>
              </a:spcBef>
              <a:buClr>
                <a:schemeClr val="tx1"/>
              </a:buClr>
              <a:buChar char="–"/>
              <a:defRPr sz="2000">
                <a:solidFill>
                  <a:schemeClr val="tx1"/>
                </a:solidFill>
                <a:latin typeface="Arial" pitchFamily="34" charset="0"/>
                <a:ea typeface="ＭＳ Ｐゴシック" pitchFamily="34" charset="-128"/>
              </a:defRPr>
            </a:lvl5pPr>
            <a:lvl6pPr marL="25130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6pPr>
            <a:lvl7pPr marL="29702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7pPr>
            <a:lvl8pPr marL="34274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8pPr>
            <a:lvl9pPr marL="3884613" indent="-228600" defTabSz="912813" eaLnBrk="0" fontAlgn="base" hangingPunct="0">
              <a:spcBef>
                <a:spcPct val="20000"/>
              </a:spcBef>
              <a:spcAft>
                <a:spcPct val="0"/>
              </a:spcAft>
              <a:buClr>
                <a:schemeClr val="tx1"/>
              </a:buClr>
              <a:buChar char="–"/>
              <a:defRPr sz="2000">
                <a:solidFill>
                  <a:schemeClr val="tx1"/>
                </a:solidFill>
                <a:latin typeface="Arial" pitchFamily="34" charset="0"/>
                <a:ea typeface="ＭＳ Ｐゴシック" pitchFamily="34" charset="-128"/>
              </a:defRPr>
            </a:lvl9pPr>
          </a:lstStyle>
          <a:p>
            <a:pPr>
              <a:spcBef>
                <a:spcPct val="0"/>
              </a:spcBef>
              <a:buClrTx/>
              <a:buSzTx/>
              <a:buFontTx/>
              <a:buNone/>
            </a:pPr>
            <a:r>
              <a:rPr lang="de-AT" altLang="de-DE" sz="1600" dirty="0" smtClean="0"/>
              <a:t>DIE REAKTIONSKURVE DES UNTERNEHMENS 1</a:t>
            </a:r>
          </a:p>
          <a:p>
            <a:pPr>
              <a:spcBef>
                <a:spcPct val="0"/>
              </a:spcBef>
              <a:buClrTx/>
              <a:buSzTx/>
              <a:buFontTx/>
              <a:buNone/>
            </a:pPr>
            <a:r>
              <a:rPr lang="de-AT" altLang="de-DE" sz="1600" dirty="0" smtClean="0"/>
              <a:t>VERLÄUFT DURCH DIE „GIPFEL“ SEINER </a:t>
            </a:r>
          </a:p>
          <a:p>
            <a:pPr>
              <a:spcBef>
                <a:spcPct val="0"/>
              </a:spcBef>
              <a:buClrTx/>
              <a:buSzTx/>
              <a:buFontTx/>
              <a:buNone/>
            </a:pPr>
            <a:r>
              <a:rPr lang="de-AT" altLang="de-DE" sz="1600" dirty="0" smtClean="0"/>
              <a:t>ISOGEWINNKURVEN. </a:t>
            </a:r>
            <a:endParaRPr lang="en-US" altLang="de-DE" sz="1600" dirty="0"/>
          </a:p>
        </p:txBody>
      </p:sp>
      <p:pic>
        <p:nvPicPr>
          <p:cNvPr id="39" name="Picture 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4501" y="-412805"/>
            <a:ext cx="10023475" cy="773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4487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5_deGruyter_ppt_screen_template_Arial">
  <a:themeElements>
    <a:clrScheme name="deGruyter-2015">
      <a:dk1>
        <a:srgbClr val="000000"/>
      </a:dk1>
      <a:lt1>
        <a:srgbClr val="FFFFFF"/>
      </a:lt1>
      <a:dk2>
        <a:srgbClr val="000000"/>
      </a:dk2>
      <a:lt2>
        <a:srgbClr val="FFFFFF"/>
      </a:lt2>
      <a:accent1>
        <a:srgbClr val="B7AD47"/>
      </a:accent1>
      <a:accent2>
        <a:srgbClr val="3F4C6C"/>
      </a:accent2>
      <a:accent3>
        <a:srgbClr val="6C97AE"/>
      </a:accent3>
      <a:accent4>
        <a:srgbClr val="8B5261"/>
      </a:accent4>
      <a:accent5>
        <a:srgbClr val="BDBEBE"/>
      </a:accent5>
      <a:accent6>
        <a:srgbClr val="EB8667"/>
      </a:accent6>
      <a:hlink>
        <a:srgbClr val="595959"/>
      </a:hlink>
      <a:folHlink>
        <a:srgbClr val="3F3F3F"/>
      </a:folHlink>
    </a:clrScheme>
    <a:fontScheme name="DeGruyter_Pitch">
      <a:majorFont>
        <a:latin typeface="Arial"/>
        <a:ea typeface=""/>
        <a:cs typeface=""/>
      </a:majorFont>
      <a:minorFont>
        <a:latin typeface="Times New Roman"/>
        <a:ea typeface=""/>
        <a:cs typeface=""/>
      </a:minorFont>
    </a:fontScheme>
    <a:fmtScheme name="Rauchglas">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sz="1200" dirty="0" err="1" smtClean="0"/>
        </a:defPPr>
      </a:lstStyle>
    </a:txDef>
  </a:objectDefaults>
  <a:extraClrSchemeLst/>
  <a:extLst>
    <a:ext uri="{05A4C25C-085E-4340-85A3-A5531E510DB2}">
      <thm15:themeFamily xmlns:thm15="http://schemas.microsoft.com/office/thememl/2012/main" name="DeGruyter_Arial" id="{5316AAEB-0FEC-47CB-B364-E3BD361AD818}" vid="{CA220D4E-E32A-42AD-9495-625EF72F7E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1393</Words>
  <Application>Microsoft Office PowerPoint</Application>
  <PresentationFormat>A4-Papier (210x297 mm)</PresentationFormat>
  <Paragraphs>271</Paragraphs>
  <Slides>22</Slides>
  <Notes>0</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2</vt:i4>
      </vt:variant>
      <vt:variant>
        <vt:lpstr>Folientitel</vt:lpstr>
      </vt:variant>
      <vt:variant>
        <vt:i4>22</vt:i4>
      </vt:variant>
    </vt:vector>
  </HeadingPairs>
  <TitlesOfParts>
    <vt:vector size="31" baseType="lpstr">
      <vt:lpstr>Times New Roman</vt:lpstr>
      <vt:lpstr>Monotype Sorts</vt:lpstr>
      <vt:lpstr>Symbol</vt:lpstr>
      <vt:lpstr>Arial</vt:lpstr>
      <vt:lpstr>Wingdings 3</vt:lpstr>
      <vt:lpstr>ＭＳ Ｐゴシック</vt:lpstr>
      <vt:lpstr>2015_deGruyter_ppt_screen_template_Arial</vt:lpstr>
      <vt:lpstr>Formel</vt:lpstr>
      <vt:lpstr>Equation</vt:lpstr>
      <vt:lpstr>28. Kapitel </vt:lpstr>
      <vt:lpstr>Oligopol – grundbegriffe und annahmen</vt:lpstr>
      <vt:lpstr>Mengenwettbewerb – ein beispiel (1)</vt:lpstr>
      <vt:lpstr>Mengenwettbewerb – ein beispiel (2)</vt:lpstr>
      <vt:lpstr>Mengenwettbewerb – ein beispiel (3) </vt:lpstr>
      <vt:lpstr>Mengenwettbewerb – ein beispiel, grafisch</vt:lpstr>
      <vt:lpstr>Mengenwettbewerb allgemein – algebraisch </vt:lpstr>
      <vt:lpstr>Mengenwettbewerb allgemein, grafisch </vt:lpstr>
      <vt:lpstr>ISOGEWINNKURVEN </vt:lpstr>
      <vt:lpstr>ISOGEWINNKURVEN FÜR UNTERNEHMEN 2</vt:lpstr>
      <vt:lpstr>ABSPRACHEN</vt:lpstr>
      <vt:lpstr>KARTELL </vt:lpstr>
      <vt:lpstr>INSTABILITÄT EINES KARTELLS</vt:lpstr>
      <vt:lpstr>KARTELL – EIN ZAHLENBEISPIEL </vt:lpstr>
      <vt:lpstr>KARTELL – BETRUG UND BESTRAFEN (1)</vt:lpstr>
      <vt:lpstr>KARTELL – BETRUG UND BESTRAFEN (2)</vt:lpstr>
      <vt:lpstr>MENGENFÜHRERSCHAFT </vt:lpstr>
      <vt:lpstr>Stackelberg marktführerschaft – ein zahlenbeispiel (1) </vt:lpstr>
      <vt:lpstr>Stackelberg marktführerschaft – ein zahlenbeispiel (2) </vt:lpstr>
      <vt:lpstr>Stackelberg- vs. Cournot-gleichgewicht – grafisch </vt:lpstr>
      <vt:lpstr>PREISWETTBEWERB – BERTRAND-GLEICHGEWICHT simultane preissetzung</vt:lpstr>
      <vt:lpstr>PREISWETTBEWERB – BERTRANDGLEICHGEWICHT preisführerschaft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Arial</dc:subject>
  <dc:creator/>
  <cp:keywords>Pitchbook</cp:keywords>
  <cp:lastModifiedBy/>
  <cp:revision>1</cp:revision>
  <dcterms:created xsi:type="dcterms:W3CDTF">2015-03-16T08:37:03Z</dcterms:created>
  <dcterms:modified xsi:type="dcterms:W3CDTF">2016-08-17T10:14:14Z</dcterms:modified>
</cp:coreProperties>
</file>